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51" r:id="rId1"/>
  </p:sldMasterIdLst>
  <p:notesMasterIdLst>
    <p:notesMasterId r:id="rId32"/>
  </p:notesMasterIdLst>
  <p:sldIdLst>
    <p:sldId id="267" r:id="rId2"/>
    <p:sldId id="258" r:id="rId3"/>
    <p:sldId id="278" r:id="rId4"/>
    <p:sldId id="271" r:id="rId5"/>
    <p:sldId id="325" r:id="rId6"/>
    <p:sldId id="320" r:id="rId7"/>
    <p:sldId id="303" r:id="rId8"/>
    <p:sldId id="305" r:id="rId9"/>
    <p:sldId id="273" r:id="rId10"/>
    <p:sldId id="327" r:id="rId11"/>
    <p:sldId id="311" r:id="rId12"/>
    <p:sldId id="313" r:id="rId13"/>
    <p:sldId id="329" r:id="rId14"/>
    <p:sldId id="317" r:id="rId15"/>
    <p:sldId id="284" r:id="rId16"/>
    <p:sldId id="295" r:id="rId17"/>
    <p:sldId id="287" r:id="rId18"/>
    <p:sldId id="283" r:id="rId19"/>
    <p:sldId id="282" r:id="rId20"/>
    <p:sldId id="262" r:id="rId21"/>
    <p:sldId id="264" r:id="rId22"/>
    <p:sldId id="319" r:id="rId23"/>
    <p:sldId id="281" r:id="rId24"/>
    <p:sldId id="265" r:id="rId25"/>
    <p:sldId id="270" r:id="rId26"/>
    <p:sldId id="266" r:id="rId27"/>
    <p:sldId id="286" r:id="rId28"/>
    <p:sldId id="291" r:id="rId29"/>
    <p:sldId id="289"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0" autoAdjust="0"/>
  </p:normalViewPr>
  <p:slideViewPr>
    <p:cSldViewPr>
      <p:cViewPr varScale="1">
        <p:scale>
          <a:sx n="65" d="100"/>
          <a:sy n="65" d="100"/>
        </p:scale>
        <p:origin x="15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C6CFCDF5-9F63-49E2-8F78-C0A4AABCA61F}" type="datetimeFigureOut">
              <a:rPr lang="en-KE" smtClean="0"/>
              <a:t>19/01/2023</a:t>
            </a:fld>
            <a:endParaRPr lang="en-K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C8FAB5AB-C2FF-4683-9567-629B66165610}" type="slidenum">
              <a:rPr lang="en-KE" smtClean="0"/>
              <a:t>‹#›</a:t>
            </a:fld>
            <a:endParaRPr lang="en-KE"/>
          </a:p>
        </p:txBody>
      </p:sp>
    </p:spTree>
    <p:extLst>
      <p:ext uri="{BB962C8B-B14F-4D97-AF65-F5344CB8AC3E}">
        <p14:creationId xmlns:p14="http://schemas.microsoft.com/office/powerpoint/2010/main" val="5102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66B2BF-7BF5-41BC-B477-C407756D7FB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81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86054D5-EE98-422E-88C4-30D4C6119308}" type="datetime1">
              <a:rPr lang="en-US" smtClean="0"/>
              <a:t>1/19/2023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ANJERI PHELESTUS</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4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6E3FF-BCEE-48A5-B829-041094225CAF}" type="datetime1">
              <a:rPr lang="en-US" smtClean="0"/>
              <a:t>1/19/2023</a:t>
            </a:fld>
            <a:endParaRPr lang="en-US"/>
          </a:p>
        </p:txBody>
      </p:sp>
      <p:sp>
        <p:nvSpPr>
          <p:cNvPr id="5" name="Footer Placeholder 4"/>
          <p:cNvSpPr>
            <a:spLocks noGrp="1"/>
          </p:cNvSpPr>
          <p:nvPr>
            <p:ph type="ftr" sz="quarter" idx="11"/>
          </p:nvPr>
        </p:nvSpPr>
        <p:spPr/>
        <p:txBody>
          <a:bodyPr/>
          <a:lstStyle/>
          <a:p>
            <a:r>
              <a:rPr lang="en-US"/>
              <a:t>ANJERI PHELESTUS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4201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779E7-BF43-4E7D-A51F-422B88F98F51}" type="datetime1">
              <a:rPr lang="en-US" smtClean="0"/>
              <a:t>1/19/2023</a:t>
            </a:fld>
            <a:endParaRPr lang="en-US"/>
          </a:p>
        </p:txBody>
      </p:sp>
      <p:sp>
        <p:nvSpPr>
          <p:cNvPr id="5" name="Footer Placeholder 4"/>
          <p:cNvSpPr>
            <a:spLocks noGrp="1"/>
          </p:cNvSpPr>
          <p:nvPr>
            <p:ph type="ftr" sz="quarter" idx="11"/>
          </p:nvPr>
        </p:nvSpPr>
        <p:spPr/>
        <p:txBody>
          <a:bodyPr/>
          <a:lstStyle/>
          <a:p>
            <a:r>
              <a:rPr lang="en-US"/>
              <a:t>ANJERI PHELESTUS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7433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1AC6D-A6D7-46F6-A6A4-513E1689597C}" type="datetime1">
              <a:rPr lang="en-US" smtClean="0"/>
              <a:t>1/19/2023</a:t>
            </a:fld>
            <a:endParaRPr lang="en-US"/>
          </a:p>
        </p:txBody>
      </p:sp>
      <p:sp>
        <p:nvSpPr>
          <p:cNvPr id="5" name="Footer Placeholder 4"/>
          <p:cNvSpPr>
            <a:spLocks noGrp="1"/>
          </p:cNvSpPr>
          <p:nvPr>
            <p:ph type="ftr" sz="quarter" idx="11"/>
          </p:nvPr>
        </p:nvSpPr>
        <p:spPr/>
        <p:txBody>
          <a:bodyPr/>
          <a:lstStyle/>
          <a:p>
            <a:r>
              <a:rPr lang="en-US"/>
              <a:t>ANJERI PHELESTUS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298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B0EC1-3339-48F7-9E77-CE8AF236DFDB}" type="datetime1">
              <a:rPr lang="en-US" smtClean="0"/>
              <a:t>1/19/2023</a:t>
            </a:fld>
            <a:endParaRPr lang="en-US"/>
          </a:p>
        </p:txBody>
      </p:sp>
      <p:sp>
        <p:nvSpPr>
          <p:cNvPr id="5" name="Footer Placeholder 4"/>
          <p:cNvSpPr>
            <a:spLocks noGrp="1"/>
          </p:cNvSpPr>
          <p:nvPr>
            <p:ph type="ftr" sz="quarter" idx="11"/>
          </p:nvPr>
        </p:nvSpPr>
        <p:spPr/>
        <p:txBody>
          <a:bodyPr/>
          <a:lstStyle/>
          <a:p>
            <a:r>
              <a:rPr lang="en-US"/>
              <a:t>ANJERI PHELESTUS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449BB-7D72-4D84-A548-4017F63A3F50}" type="datetime1">
              <a:rPr lang="en-US" smtClean="0"/>
              <a:t>1/19/2023</a:t>
            </a:fld>
            <a:endParaRPr lang="en-US"/>
          </a:p>
        </p:txBody>
      </p:sp>
      <p:sp>
        <p:nvSpPr>
          <p:cNvPr id="6" name="Footer Placeholder 5"/>
          <p:cNvSpPr>
            <a:spLocks noGrp="1"/>
          </p:cNvSpPr>
          <p:nvPr>
            <p:ph type="ftr" sz="quarter" idx="11"/>
          </p:nvPr>
        </p:nvSpPr>
        <p:spPr/>
        <p:txBody>
          <a:bodyPr/>
          <a:lstStyle/>
          <a:p>
            <a:r>
              <a:rPr lang="en-US"/>
              <a:t>ANJERI PHELESTUS</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888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B62468-8D24-4410-8B33-7A8F5FE43DA5}" type="datetime1">
              <a:rPr lang="en-US" smtClean="0"/>
              <a:t>1/19/2023</a:t>
            </a:fld>
            <a:endParaRPr lang="en-US"/>
          </a:p>
        </p:txBody>
      </p:sp>
      <p:sp>
        <p:nvSpPr>
          <p:cNvPr id="8" name="Footer Placeholder 7"/>
          <p:cNvSpPr>
            <a:spLocks noGrp="1"/>
          </p:cNvSpPr>
          <p:nvPr>
            <p:ph type="ftr" sz="quarter" idx="11"/>
          </p:nvPr>
        </p:nvSpPr>
        <p:spPr/>
        <p:txBody>
          <a:bodyPr/>
          <a:lstStyle/>
          <a:p>
            <a:r>
              <a:rPr lang="en-US"/>
              <a:t>ANJERI PHELESTUS</a:t>
            </a:r>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8909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5ABCA7-D986-4492-9AC5-5CA4F05E04B8}" type="datetime1">
              <a:rPr lang="en-US" smtClean="0"/>
              <a:t>1/19/2023</a:t>
            </a:fld>
            <a:endParaRPr lang="en-US"/>
          </a:p>
        </p:txBody>
      </p:sp>
      <p:sp>
        <p:nvSpPr>
          <p:cNvPr id="4" name="Footer Placeholder 3"/>
          <p:cNvSpPr>
            <a:spLocks noGrp="1"/>
          </p:cNvSpPr>
          <p:nvPr>
            <p:ph type="ftr" sz="quarter" idx="11"/>
          </p:nvPr>
        </p:nvSpPr>
        <p:spPr/>
        <p:txBody>
          <a:bodyPr/>
          <a:lstStyle/>
          <a:p>
            <a:r>
              <a:rPr lang="en-US"/>
              <a:t>ANJERI PHELESTUS</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570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4D255-88F4-4315-9E63-1D9D789D54E2}" type="datetime1">
              <a:rPr lang="en-US" smtClean="0"/>
              <a:t>1/19/2023</a:t>
            </a:fld>
            <a:endParaRPr lang="en-US"/>
          </a:p>
        </p:txBody>
      </p:sp>
      <p:sp>
        <p:nvSpPr>
          <p:cNvPr id="3" name="Footer Placeholder 2"/>
          <p:cNvSpPr>
            <a:spLocks noGrp="1"/>
          </p:cNvSpPr>
          <p:nvPr>
            <p:ph type="ftr" sz="quarter" idx="11"/>
          </p:nvPr>
        </p:nvSpPr>
        <p:spPr/>
        <p:txBody>
          <a:bodyPr/>
          <a:lstStyle/>
          <a:p>
            <a:r>
              <a:rPr lang="en-US"/>
              <a:t>ANJERI PHELESTUS</a:t>
            </a:r>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6476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731831-A788-48A0-ADB5-37EEF7A57026}" type="datetime1">
              <a:rPr lang="en-US" smtClean="0"/>
              <a:t>1/19/2023</a:t>
            </a:fld>
            <a:endParaRPr lang="en-US"/>
          </a:p>
        </p:txBody>
      </p:sp>
      <p:sp>
        <p:nvSpPr>
          <p:cNvPr id="6" name="Footer Placeholder 5"/>
          <p:cNvSpPr>
            <a:spLocks noGrp="1"/>
          </p:cNvSpPr>
          <p:nvPr>
            <p:ph type="ftr" sz="quarter" idx="11"/>
          </p:nvPr>
        </p:nvSpPr>
        <p:spPr/>
        <p:txBody>
          <a:bodyPr/>
          <a:lstStyle/>
          <a:p>
            <a:r>
              <a:rPr lang="en-US"/>
              <a:t>ANJERI PHELESTUS</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0775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455DC8F-6079-4B3B-B8DB-3FF50C4D3956}" type="datetime1">
              <a:rPr lang="en-US" smtClean="0"/>
              <a:t>1/19/2023</a:t>
            </a:fld>
            <a:endParaRPr lang="en-US"/>
          </a:p>
        </p:txBody>
      </p:sp>
      <p:sp>
        <p:nvSpPr>
          <p:cNvPr id="6" name="Footer Placeholder 5"/>
          <p:cNvSpPr>
            <a:spLocks noGrp="1"/>
          </p:cNvSpPr>
          <p:nvPr>
            <p:ph type="ftr" sz="quarter" idx="11"/>
          </p:nvPr>
        </p:nvSpPr>
        <p:spPr/>
        <p:txBody>
          <a:bodyPr/>
          <a:lstStyle/>
          <a:p>
            <a:r>
              <a:rPr lang="en-US"/>
              <a:t>ANJERI PHELESTUS</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429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EC2083C5-7543-4DD4-84D4-25FB7B5FE5AE}" type="datetime1">
              <a:rPr lang="en-US" smtClean="0"/>
              <a:t>1/19/2023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a:t>ANJERI PHELESTUS</a:t>
            </a: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0A47C5E-9528-41ED-884C-95FC324F0057}" type="slidenum">
              <a:rPr lang="en-US" smtClean="0"/>
              <a:t>‹#›</a:t>
            </a:fld>
            <a:endParaRPr lang="en-US"/>
          </a:p>
        </p:txBody>
      </p:sp>
    </p:spTree>
    <p:extLst>
      <p:ext uri="{BB962C8B-B14F-4D97-AF65-F5344CB8AC3E}">
        <p14:creationId xmlns:p14="http://schemas.microsoft.com/office/powerpoint/2010/main" val="162866392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ergyeducation.ca/encyclopedia/Pow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ducation.ca/encyclopedia/Oil" TargetMode="External"/><Relationship Id="rId2" Type="http://schemas.openxmlformats.org/officeDocument/2006/relationships/hyperlink" Target="https://energyeducation.ca/encyclopedia/Fuel"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energyeducation.ca/encyclopedia/Spark_plug" TargetMode="External"/><Relationship Id="rId4" Type="http://schemas.openxmlformats.org/officeDocument/2006/relationships/hyperlink" Target="https://energyeducation.ca/encyclopedia/Ai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lstStyle/>
          <a:p>
            <a:pPr algn="ctr">
              <a:buNone/>
            </a:pPr>
            <a:r>
              <a:rPr lang="en-IN" sz="6600" b="1" dirty="0"/>
              <a:t>COMPRESSED AIR  ENGINE</a:t>
            </a:r>
            <a:endParaRPr lang="en-IN" u="sng" dirty="0"/>
          </a:p>
          <a:p>
            <a:endParaRPr lang="en-IN" dirty="0"/>
          </a:p>
        </p:txBody>
      </p:sp>
      <p:sp>
        <p:nvSpPr>
          <p:cNvPr id="2" name="Footer Placeholder 1">
            <a:extLst>
              <a:ext uri="{FF2B5EF4-FFF2-40B4-BE49-F238E27FC236}">
                <a16:creationId xmlns:a16="http://schemas.microsoft.com/office/drawing/2014/main" id="{EDA97653-2CF1-C434-965D-17943D9EABF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rebuchet MS" panose="020B0603020202020204"/>
                <a:ea typeface="+mn-ea"/>
                <a:cs typeface="+mn-cs"/>
              </a:rPr>
              <a:t>ANJERI PHELESTUS</a:t>
            </a:r>
          </a:p>
        </p:txBody>
      </p:sp>
      <p:pic>
        <p:nvPicPr>
          <p:cNvPr id="4" name="Content Placeholder 5"/>
          <p:cNvPicPr>
            <a:picLocks noChangeAspect="1"/>
          </p:cNvPicPr>
          <p:nvPr/>
        </p:nvPicPr>
        <p:blipFill>
          <a:blip r:embed="rId2" cstate="print"/>
          <a:stretch>
            <a:fillRect/>
          </a:stretch>
        </p:blipFill>
        <p:spPr>
          <a:xfrm>
            <a:off x="4183548" y="2895600"/>
            <a:ext cx="4020561" cy="2362200"/>
          </a:xfrm>
          <a:prstGeom prst="rect">
            <a:avLst/>
          </a:prstGeom>
          <a:effectLst>
            <a:softEdge rad="112500"/>
          </a:effectLst>
        </p:spPr>
      </p:pic>
      <p:pic>
        <p:nvPicPr>
          <p:cNvPr id="5" name="Content Placeholder 3"/>
          <p:cNvPicPr>
            <a:picLocks noChangeAspect="1"/>
          </p:cNvPicPr>
          <p:nvPr/>
        </p:nvPicPr>
        <p:blipFill>
          <a:blip r:embed="rId3" cstate="print"/>
          <a:stretch>
            <a:fillRect/>
          </a:stretch>
        </p:blipFill>
        <p:spPr>
          <a:xfrm>
            <a:off x="307258" y="2837326"/>
            <a:ext cx="3051930" cy="2286000"/>
          </a:xfrm>
          <a:prstGeom prst="rect">
            <a:avLst/>
          </a:prstGeom>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b="1" dirty="0"/>
              <a:t>Building Compressed Air Engine From Conventional Engine</a:t>
            </a:r>
            <a:r>
              <a:rPr lang="en-US" sz="5400" b="1" dirty="0"/>
              <a:t>.</a:t>
            </a:r>
            <a:endParaRPr lang="en-IN" sz="5400" b="1" dirty="0"/>
          </a:p>
        </p:txBody>
      </p:sp>
      <p:sp>
        <p:nvSpPr>
          <p:cNvPr id="6" name="Content Placeholder 5"/>
          <p:cNvSpPr>
            <a:spLocks noGrp="1"/>
          </p:cNvSpPr>
          <p:nvPr>
            <p:ph idx="1"/>
          </p:nvPr>
        </p:nvSpPr>
        <p:spPr>
          <a:xfrm>
            <a:off x="2438400" y="2408238"/>
            <a:ext cx="4191000" cy="2103440"/>
          </a:xfrm>
        </p:spPr>
        <p:txBody>
          <a:bodyPr>
            <a:normAutofit/>
          </a:bodyPr>
          <a:lstStyle/>
          <a:p>
            <a:r>
              <a:rPr lang="en-US" sz="3600" dirty="0"/>
              <a:t>Valve timing. </a:t>
            </a:r>
          </a:p>
          <a:p>
            <a:r>
              <a:rPr lang="en-IN" sz="3600" dirty="0"/>
              <a:t>Alterations in Camshafts.</a:t>
            </a:r>
          </a:p>
          <a:p>
            <a:pPr>
              <a:buNone/>
            </a:pPr>
            <a:endParaRPr lang="en-IN" dirty="0"/>
          </a:p>
        </p:txBody>
      </p:sp>
      <p:sp>
        <p:nvSpPr>
          <p:cNvPr id="3" name="Footer Placeholder 2">
            <a:extLst>
              <a:ext uri="{FF2B5EF4-FFF2-40B4-BE49-F238E27FC236}">
                <a16:creationId xmlns:a16="http://schemas.microsoft.com/office/drawing/2014/main" id="{9B97E6C2-B618-2AC7-3CC3-5F06CE3457A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spTree>
    <p:extLst>
      <p:ext uri="{BB962C8B-B14F-4D97-AF65-F5344CB8AC3E}">
        <p14:creationId xmlns:p14="http://schemas.microsoft.com/office/powerpoint/2010/main" val="423209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IN" sz="5400" b="1" dirty="0"/>
              <a:t>Alterations in Camshafts.</a:t>
            </a:r>
          </a:p>
        </p:txBody>
      </p:sp>
      <p:sp>
        <p:nvSpPr>
          <p:cNvPr id="3" name="Content Placeholder 2"/>
          <p:cNvSpPr>
            <a:spLocks noGrp="1"/>
          </p:cNvSpPr>
          <p:nvPr>
            <p:ph idx="1"/>
          </p:nvPr>
        </p:nvSpPr>
        <p:spPr/>
        <p:txBody>
          <a:bodyPr>
            <a:normAutofit/>
          </a:bodyPr>
          <a:lstStyle/>
          <a:p>
            <a:r>
              <a:rPr lang="en-US" sz="2800" dirty="0"/>
              <a:t>Design of a 4-stroke </a:t>
            </a:r>
          </a:p>
          <a:p>
            <a:pPr>
              <a:buNone/>
            </a:pPr>
            <a:r>
              <a:rPr lang="en-US" sz="2800" dirty="0"/>
              <a:t>     S.I engine cam shaft.</a:t>
            </a:r>
          </a:p>
          <a:p>
            <a:r>
              <a:rPr lang="en-US" sz="2800" dirty="0"/>
              <a:t>Valve timing diagram. </a:t>
            </a:r>
          </a:p>
          <a:p>
            <a:pPr>
              <a:buNone/>
            </a:pPr>
            <a:r>
              <a:rPr lang="en-US" sz="2800" dirty="0"/>
              <a:t>`</a:t>
            </a:r>
            <a:endParaRPr lang="en-IN" sz="2800" dirty="0"/>
          </a:p>
        </p:txBody>
      </p:sp>
      <p:sp>
        <p:nvSpPr>
          <p:cNvPr id="6" name="Footer Placeholder 5">
            <a:extLst>
              <a:ext uri="{FF2B5EF4-FFF2-40B4-BE49-F238E27FC236}">
                <a16:creationId xmlns:a16="http://schemas.microsoft.com/office/drawing/2014/main" id="{3CA06478-1429-2126-F1FA-4C4179947DA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2667000" cy="2819400"/>
          </a:xfrm>
          <a:prstGeom prst="rect">
            <a:avLst/>
          </a:prstGeom>
          <a:noFill/>
        </p:spPr>
      </p:pic>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657600"/>
            <a:ext cx="6934200" cy="2981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Modification in the cam</a:t>
            </a:r>
            <a:r>
              <a:rPr lang="en-US" dirty="0"/>
              <a:t>. </a:t>
            </a:r>
            <a:endParaRPr lang="en-IN" dirty="0"/>
          </a:p>
        </p:txBody>
      </p:sp>
      <p:sp>
        <p:nvSpPr>
          <p:cNvPr id="3" name="Content Placeholder 2"/>
          <p:cNvSpPr>
            <a:spLocks noGrp="1"/>
          </p:cNvSpPr>
          <p:nvPr>
            <p:ph idx="1"/>
          </p:nvPr>
        </p:nvSpPr>
        <p:spPr/>
        <p:txBody>
          <a:bodyPr/>
          <a:lstStyle/>
          <a:p>
            <a:r>
              <a:rPr lang="en-US" sz="2800" dirty="0"/>
              <a:t>Design of a compressed </a:t>
            </a:r>
          </a:p>
          <a:p>
            <a:pPr>
              <a:buNone/>
            </a:pPr>
            <a:r>
              <a:rPr lang="en-US" sz="2800" dirty="0"/>
              <a:t>     Air engine cam shaft</a:t>
            </a:r>
            <a:r>
              <a:rPr lang="en-US" dirty="0"/>
              <a:t>.</a:t>
            </a:r>
          </a:p>
          <a:p>
            <a:r>
              <a:rPr lang="en-US" dirty="0"/>
              <a:t> </a:t>
            </a:r>
            <a:r>
              <a:rPr lang="en-US" sz="2800" dirty="0"/>
              <a:t>Valve timing diagram. </a:t>
            </a:r>
          </a:p>
          <a:p>
            <a:pPr>
              <a:buNone/>
            </a:pPr>
            <a:endParaRPr lang="en-IN" dirty="0"/>
          </a:p>
        </p:txBody>
      </p:sp>
      <p:sp>
        <p:nvSpPr>
          <p:cNvPr id="6" name="Footer Placeholder 5">
            <a:extLst>
              <a:ext uri="{FF2B5EF4-FFF2-40B4-BE49-F238E27FC236}">
                <a16:creationId xmlns:a16="http://schemas.microsoft.com/office/drawing/2014/main" id="{8B164492-1176-9410-3285-78540EECC2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pic>
        <p:nvPicPr>
          <p:cNvPr id="4" name="Picture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219200"/>
            <a:ext cx="3657600" cy="2419350"/>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8991600" cy="304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33400"/>
            <a:ext cx="462177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Modification of engine</a:t>
            </a:r>
          </a:p>
        </p:txBody>
      </p:sp>
      <p:pic>
        <p:nvPicPr>
          <p:cNvPr id="3" name="Picture 2"/>
          <p:cNvPicPr/>
          <p:nvPr/>
        </p:nvPicPr>
        <p:blipFill>
          <a:blip r:embed="rId2"/>
          <a:srcRect/>
          <a:stretch>
            <a:fillRect/>
          </a:stretch>
        </p:blipFill>
        <p:spPr bwMode="auto">
          <a:xfrm>
            <a:off x="609600" y="1447800"/>
            <a:ext cx="3081506" cy="2819400"/>
          </a:xfrm>
          <a:prstGeom prst="rect">
            <a:avLst/>
          </a:prstGeom>
          <a:noFill/>
          <a:ln w="9525">
            <a:noFill/>
            <a:miter lim="800000"/>
            <a:headEnd/>
            <a:tailEnd/>
          </a:ln>
        </p:spPr>
      </p:pic>
      <p:sp>
        <p:nvSpPr>
          <p:cNvPr id="4" name="TextBox 3"/>
          <p:cNvSpPr txBox="1"/>
          <p:nvPr/>
        </p:nvSpPr>
        <p:spPr>
          <a:xfrm>
            <a:off x="762000" y="4800600"/>
            <a:ext cx="2858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a:ea typeface="+mn-ea"/>
                <a:cs typeface="+mn-cs"/>
              </a:rPr>
              <a:t>Original design of engine</a:t>
            </a: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5" name="Picture 4"/>
          <p:cNvPicPr/>
          <p:nvPr/>
        </p:nvPicPr>
        <p:blipFill>
          <a:blip r:embed="rId3"/>
          <a:srcRect/>
          <a:stretch>
            <a:fillRect/>
          </a:stretch>
        </p:blipFill>
        <p:spPr bwMode="auto">
          <a:xfrm>
            <a:off x="4038600" y="1371600"/>
            <a:ext cx="3085465" cy="2819400"/>
          </a:xfrm>
          <a:prstGeom prst="rect">
            <a:avLst/>
          </a:prstGeom>
          <a:noFill/>
          <a:ln w="9525">
            <a:noFill/>
            <a:miter lim="800000"/>
            <a:headEnd/>
            <a:tailEnd/>
          </a:ln>
        </p:spPr>
      </p:pic>
      <p:sp>
        <p:nvSpPr>
          <p:cNvPr id="7" name="TextBox 6"/>
          <p:cNvSpPr txBox="1"/>
          <p:nvPr/>
        </p:nvSpPr>
        <p:spPr>
          <a:xfrm>
            <a:off x="4267200" y="4800600"/>
            <a:ext cx="2943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a:ea typeface="+mn-ea"/>
                <a:cs typeface="+mn-cs"/>
              </a:rPr>
              <a:t>Modified design of engine</a:t>
            </a: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Footer Placeholder 5">
            <a:extLst>
              <a:ext uri="{FF2B5EF4-FFF2-40B4-BE49-F238E27FC236}">
                <a16:creationId xmlns:a16="http://schemas.microsoft.com/office/drawing/2014/main" id="{FE61774C-0D78-E2F1-1432-A0F6A3B171D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a:ea typeface="+mn-ea"/>
                <a:cs typeface="+mn-cs"/>
              </a:rPr>
              <a:t>ANJERI PHELESTUS</a:t>
            </a:r>
          </a:p>
        </p:txBody>
      </p:sp>
    </p:spTree>
    <p:extLst>
      <p:ext uri="{BB962C8B-B14F-4D97-AF65-F5344CB8AC3E}">
        <p14:creationId xmlns:p14="http://schemas.microsoft.com/office/powerpoint/2010/main" val="396581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31837"/>
            <a:ext cx="8458200" cy="6126163"/>
          </a:xfrm>
        </p:spPr>
        <p:txBody>
          <a:bodyPr>
            <a:normAutofit/>
          </a:bodyPr>
          <a:lstStyle/>
          <a:p>
            <a:r>
              <a:rPr lang="en-US" b="1" u="sng" dirty="0">
                <a:solidFill>
                  <a:schemeClr val="tx1"/>
                </a:solidFill>
              </a:rPr>
              <a:t>Performance</a:t>
            </a:r>
            <a:br>
              <a:rPr lang="en-US" dirty="0">
                <a:solidFill>
                  <a:schemeClr val="tx1"/>
                </a:solidFill>
              </a:rPr>
            </a:br>
            <a:r>
              <a:rPr lang="en-US" u="sng" dirty="0">
                <a:solidFill>
                  <a:schemeClr val="tx1"/>
                </a:solidFill>
              </a:rPr>
              <a:t>Maximum speed</a:t>
            </a:r>
            <a:r>
              <a:rPr lang="en-US" dirty="0">
                <a:solidFill>
                  <a:schemeClr val="tx1"/>
                </a:solidFill>
              </a:rPr>
              <a:t>: 	60 mph</a:t>
            </a:r>
            <a:br>
              <a:rPr lang="en-US" dirty="0">
                <a:solidFill>
                  <a:schemeClr val="tx1"/>
                </a:solidFill>
              </a:rPr>
            </a:br>
            <a:r>
              <a:rPr lang="en-US" u="sng" dirty="0">
                <a:solidFill>
                  <a:schemeClr val="tx1"/>
                </a:solidFill>
              </a:rPr>
              <a:t>Acceleration times</a:t>
            </a:r>
            <a:r>
              <a:rPr lang="en-US" dirty="0">
                <a:solidFill>
                  <a:schemeClr val="tx1"/>
                </a:solidFill>
              </a:rPr>
              <a:t>: 0-30 mph in less than </a:t>
            </a:r>
          </a:p>
          <a:p>
            <a:pPr>
              <a:buNone/>
            </a:pPr>
            <a:r>
              <a:rPr lang="en-US" dirty="0">
                <a:solidFill>
                  <a:schemeClr val="tx1"/>
                </a:solidFill>
              </a:rPr>
              <a:t>                                       3 seconds.</a:t>
            </a:r>
            <a:endParaRPr lang="en-IN" dirty="0">
              <a:solidFill>
                <a:schemeClr val="tx1"/>
              </a:solidFill>
            </a:endParaRPr>
          </a:p>
          <a:p>
            <a:pPr>
              <a:buNone/>
            </a:pPr>
            <a:r>
              <a:rPr lang="en-US" b="1" dirty="0">
                <a:solidFill>
                  <a:schemeClr val="tx1"/>
                </a:solidFill>
              </a:rPr>
              <a:t>     </a:t>
            </a:r>
            <a:r>
              <a:rPr lang="en-US" b="1" u="sng" dirty="0">
                <a:solidFill>
                  <a:schemeClr val="tx1"/>
                </a:solidFill>
              </a:rPr>
              <a:t>Weight</a:t>
            </a:r>
            <a:r>
              <a:rPr lang="en-US" b="1" dirty="0">
                <a:solidFill>
                  <a:schemeClr val="tx1"/>
                </a:solidFill>
              </a:rPr>
              <a:t>: 	</a:t>
            </a:r>
            <a:r>
              <a:rPr lang="en-US" dirty="0">
                <a:solidFill>
                  <a:schemeClr val="tx1"/>
                </a:solidFill>
              </a:rPr>
              <a:t>			            1543 lbs.</a:t>
            </a:r>
            <a:br>
              <a:rPr lang="en-US" dirty="0">
                <a:solidFill>
                  <a:schemeClr val="tx1"/>
                </a:solidFill>
              </a:rPr>
            </a:br>
            <a:r>
              <a:rPr lang="en-US" dirty="0">
                <a:solidFill>
                  <a:schemeClr val="tx1"/>
                </a:solidFill>
              </a:rPr>
              <a:t> Light weight provides           Good road-holding due to low center of gravity and low                                                           energy consumption.</a:t>
            </a:r>
            <a:endParaRPr lang="en-IN" dirty="0">
              <a:solidFill>
                <a:schemeClr val="tx1"/>
              </a:solidFill>
            </a:endParaRPr>
          </a:p>
          <a:p>
            <a:endParaRPr lang="en-IN" dirty="0"/>
          </a:p>
        </p:txBody>
      </p:sp>
      <p:sp>
        <p:nvSpPr>
          <p:cNvPr id="2" name="Footer Placeholder 1">
            <a:extLst>
              <a:ext uri="{FF2B5EF4-FFF2-40B4-BE49-F238E27FC236}">
                <a16:creationId xmlns:a16="http://schemas.microsoft.com/office/drawing/2014/main" id="{17BD7B7D-1744-0827-F28E-C59A632C998F}"/>
              </a:ext>
            </a:extLst>
          </p:cNvPr>
          <p:cNvSpPr>
            <a:spLocks noGrp="1"/>
          </p:cNvSpPr>
          <p:nvPr>
            <p:ph type="ftr" sz="quarter" idx="11"/>
          </p:nvPr>
        </p:nvSpPr>
        <p:spPr>
          <a:xfrm>
            <a:off x="457200" y="6041363"/>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rrilla_air_09tank_68ci_4500"/>
          <p:cNvPicPr>
            <a:picLocks noChangeAspect="1" noChangeArrowheads="1"/>
          </p:cNvPicPr>
          <p:nvPr/>
        </p:nvPicPr>
        <p:blipFill>
          <a:blip r:embed="rId2"/>
          <a:srcRect/>
          <a:stretch>
            <a:fillRect/>
          </a:stretch>
        </p:blipFill>
        <p:spPr bwMode="auto">
          <a:xfrm>
            <a:off x="4953000" y="1905000"/>
            <a:ext cx="3810000" cy="3352800"/>
          </a:xfrm>
          <a:prstGeom prst="rect">
            <a:avLst/>
          </a:prstGeom>
          <a:noFill/>
          <a:ln w="9525">
            <a:noFill/>
            <a:miter lim="800000"/>
            <a:headEnd/>
            <a:tailEnd/>
          </a:ln>
        </p:spPr>
      </p:pic>
      <p:sp>
        <p:nvSpPr>
          <p:cNvPr id="2" name="TextBox 1"/>
          <p:cNvSpPr txBox="1"/>
          <p:nvPr/>
        </p:nvSpPr>
        <p:spPr>
          <a:xfrm>
            <a:off x="1447800" y="685800"/>
            <a:ext cx="5119094"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COMPRESSED AIR TANK</a:t>
            </a:r>
            <a:endParaRPr lang="en-US" sz="3200" b="1" dirty="0"/>
          </a:p>
        </p:txBody>
      </p:sp>
      <p:sp>
        <p:nvSpPr>
          <p:cNvPr id="3" name="Rectangle 2"/>
          <p:cNvSpPr/>
          <p:nvPr/>
        </p:nvSpPr>
        <p:spPr>
          <a:xfrm>
            <a:off x="304800" y="1676400"/>
            <a:ext cx="4648200" cy="4770537"/>
          </a:xfrm>
          <a:prstGeom prst="rect">
            <a:avLst/>
          </a:prstGeom>
        </p:spPr>
        <p:txBody>
          <a:bodyPr wrap="square">
            <a:spAutoFit/>
          </a:bodyPr>
          <a:lstStyle/>
          <a:p>
            <a:pPr>
              <a:buFont typeface="Wingdings" panose="05000000000000000000" pitchFamily="2" charset="2"/>
              <a:buChar char="Ø"/>
            </a:pPr>
            <a:r>
              <a:rPr lang="en-US" sz="2400" i="1" dirty="0">
                <a:latin typeface="Times New Roman" panose="02020603050405020304" pitchFamily="18" charset="0"/>
                <a:cs typeface="Times New Roman" panose="02020603050405020304" pitchFamily="18" charset="0"/>
              </a:rPr>
              <a:t>Located underneath the vehicle</a:t>
            </a:r>
          </a:p>
          <a:p>
            <a:endParaRPr lang="en-US" sz="2400"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i="1" dirty="0">
                <a:latin typeface="Times New Roman" panose="02020603050405020304" pitchFamily="18" charset="0"/>
                <a:cs typeface="Times New Roman" panose="02020603050405020304" pitchFamily="18" charset="0"/>
              </a:rPr>
              <a:t>Made of carbon fibers. Hence safe to risk of explosion</a:t>
            </a:r>
          </a:p>
          <a:p>
            <a:pPr>
              <a:buNone/>
            </a:pPr>
            <a:endParaRPr lang="en-US" sz="2400" i="1" dirty="0"/>
          </a:p>
          <a:p>
            <a:pPr>
              <a:buFont typeface="Wingdings" panose="05000000000000000000" pitchFamily="2" charset="2"/>
              <a:buChar char="Ø"/>
            </a:pPr>
            <a:r>
              <a:rPr lang="en-US" sz="2400" i="1" dirty="0">
                <a:latin typeface="Times New Roman" panose="02020603050405020304" pitchFamily="18" charset="0"/>
                <a:cs typeface="Times New Roman" panose="02020603050405020304" pitchFamily="18" charset="0"/>
              </a:rPr>
              <a:t>Holds 90 cubic meters of air, </a:t>
            </a:r>
          </a:p>
          <a:p>
            <a:pPr>
              <a:buNone/>
            </a:pPr>
            <a:r>
              <a:rPr lang="en-US" sz="2400" i="1" dirty="0">
                <a:latin typeface="Times New Roman" panose="02020603050405020304" pitchFamily="18" charset="0"/>
                <a:cs typeface="Times New Roman" panose="02020603050405020304" pitchFamily="18" charset="0"/>
              </a:rPr>
              <a:t>    compressed to 300 bars.</a:t>
            </a:r>
          </a:p>
          <a:p>
            <a:pPr>
              <a:buNone/>
            </a:pPr>
            <a:endParaRPr lang="en-US" sz="2400"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400" i="1" dirty="0">
                <a:latin typeface="Times New Roman" panose="02020603050405020304" pitchFamily="18" charset="0"/>
              </a:rPr>
              <a:t>These tanks do not explode in case of accidents since there are no metals in them.</a:t>
            </a:r>
          </a:p>
          <a:p>
            <a:pPr algn="just"/>
            <a:r>
              <a:rPr lang="en-US" sz="1600" b="1" i="1" dirty="0">
                <a:solidFill>
                  <a:srgbClr val="0000FF"/>
                </a:solidFill>
                <a:latin typeface="Times New Roman" panose="02020603050405020304" pitchFamily="18" charset="0"/>
              </a:rPr>
              <a:t>  </a:t>
            </a:r>
            <a:endParaRPr lang="en-US" altLang="en-US" sz="1600" b="1" i="1" dirty="0">
              <a:solidFill>
                <a:srgbClr val="0000FF"/>
              </a:solidFill>
              <a:latin typeface="Times New Roman" panose="02020603050405020304" pitchFamily="18" charset="0"/>
            </a:endParaRPr>
          </a:p>
          <a:p>
            <a:pPr>
              <a:buNone/>
            </a:pPr>
            <a:endParaRPr lang="en-US" sz="24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AD5CEB4-F33F-EFE3-B4B5-D33F181D6FE2}"/>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248" y="152400"/>
            <a:ext cx="8836152" cy="1143000"/>
          </a:xfrm>
          <a:noFill/>
        </p:spPr>
        <p:txBody>
          <a:bodyPr>
            <a:normAutofit/>
          </a:bodyPr>
          <a:lstStyle/>
          <a:p>
            <a:pPr algn="ctr"/>
            <a:r>
              <a:rPr lang="en-US" sz="4800" b="1" dirty="0">
                <a:ln w="24500" cmpd="dbl">
                  <a:solidFill>
                    <a:schemeClr val="accent1">
                      <a:lumMod val="75000"/>
                    </a:schemeClr>
                  </a:solidFill>
                  <a:prstDash val="solid"/>
                  <a:miter lim="800000"/>
                </a:ln>
                <a:solidFill>
                  <a:srgbClr val="FF0000"/>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BODY OF THE CAR</a:t>
            </a:r>
          </a:p>
        </p:txBody>
      </p:sp>
      <p:sp>
        <p:nvSpPr>
          <p:cNvPr id="7" name="Content Placeholder 6"/>
          <p:cNvSpPr>
            <a:spLocks noGrp="1"/>
          </p:cNvSpPr>
          <p:nvPr>
            <p:ph idx="1"/>
          </p:nvPr>
        </p:nvSpPr>
        <p:spPr>
          <a:xfrm>
            <a:off x="869673" y="2180313"/>
            <a:ext cx="7404653" cy="4038600"/>
          </a:xfrm>
        </p:spPr>
        <p:txBody>
          <a:bodyPr>
            <a:normAutofit/>
          </a:bodyPr>
          <a:lstStyle/>
          <a:p>
            <a:pPr>
              <a:buFontTx/>
              <a:buBlip>
                <a:blip r:embed="rId2"/>
              </a:buBlip>
            </a:pPr>
            <a:r>
              <a:rPr lang="en-US" dirty="0">
                <a:solidFill>
                  <a:srgbClr val="FF0000"/>
                </a:solidFill>
              </a:rPr>
              <a:t>Its body is made up </a:t>
            </a:r>
          </a:p>
          <a:p>
            <a:pPr>
              <a:buNone/>
            </a:pPr>
            <a:r>
              <a:rPr lang="en-US" dirty="0">
                <a:solidFill>
                  <a:srgbClr val="FF0000"/>
                </a:solidFill>
              </a:rPr>
              <a:t>   of FIBER GLASS and</a:t>
            </a:r>
          </a:p>
          <a:p>
            <a:pPr>
              <a:buNone/>
            </a:pPr>
            <a:r>
              <a:rPr lang="en-US" dirty="0">
                <a:solidFill>
                  <a:srgbClr val="FF0000"/>
                </a:solidFill>
              </a:rPr>
              <a:t>   INJECTED FOAM.</a:t>
            </a:r>
          </a:p>
          <a:p>
            <a:pPr>
              <a:buFontTx/>
              <a:buBlip>
                <a:blip r:embed="rId2"/>
              </a:buBlip>
            </a:pPr>
            <a:r>
              <a:rPr lang="en-US" dirty="0">
                <a:solidFill>
                  <a:srgbClr val="FF0000"/>
                </a:solidFill>
              </a:rPr>
              <a:t> It is slightly costly ,</a:t>
            </a:r>
          </a:p>
          <a:p>
            <a:pPr>
              <a:buNone/>
            </a:pPr>
            <a:r>
              <a:rPr lang="en-US" dirty="0">
                <a:solidFill>
                  <a:srgbClr val="FF0000"/>
                </a:solidFill>
              </a:rPr>
              <a:t>    but it does not cut</a:t>
            </a:r>
          </a:p>
          <a:p>
            <a:pPr>
              <a:buNone/>
            </a:pPr>
            <a:r>
              <a:rPr lang="en-US" dirty="0">
                <a:solidFill>
                  <a:srgbClr val="FF0000"/>
                </a:solidFill>
              </a:rPr>
              <a:t>    like steel.</a:t>
            </a:r>
          </a:p>
          <a:p>
            <a:pPr>
              <a:buFontTx/>
              <a:buBlip>
                <a:blip r:embed="rId2"/>
              </a:buBlip>
            </a:pPr>
            <a:r>
              <a:rPr lang="en-US" dirty="0">
                <a:solidFill>
                  <a:srgbClr val="FF0000"/>
                </a:solidFill>
              </a:rPr>
              <a:t> It does not rust.</a:t>
            </a:r>
          </a:p>
          <a:p>
            <a:pPr>
              <a:buFontTx/>
              <a:buBlip>
                <a:blip r:embed="rId2"/>
              </a:buBlip>
            </a:pPr>
            <a:r>
              <a:rPr lang="en-US" dirty="0">
                <a:solidFill>
                  <a:srgbClr val="FF0000"/>
                </a:solidFill>
              </a:rPr>
              <a:t> It is light weighted.</a:t>
            </a:r>
          </a:p>
          <a:p>
            <a:endParaRPr lang="en-US" dirty="0">
              <a:solidFill>
                <a:srgbClr val="FF0000"/>
              </a:solidFill>
            </a:endParaRPr>
          </a:p>
          <a:p>
            <a:pPr>
              <a:buNone/>
            </a:pPr>
            <a:endParaRPr lang="en-US" dirty="0"/>
          </a:p>
        </p:txBody>
      </p:sp>
      <p:sp>
        <p:nvSpPr>
          <p:cNvPr id="3" name="Footer Placeholder 2">
            <a:extLst>
              <a:ext uri="{FF2B5EF4-FFF2-40B4-BE49-F238E27FC236}">
                <a16:creationId xmlns:a16="http://schemas.microsoft.com/office/drawing/2014/main" id="{E820A202-AB4A-F044-A4ED-6F0F2E737F0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75F55"/>
                </a:solidFill>
                <a:effectLst/>
                <a:uLnTx/>
                <a:uFillTx/>
                <a:latin typeface="Tw Cen MT"/>
                <a:ea typeface="+mn-ea"/>
                <a:cs typeface="+mn-cs"/>
              </a:rPr>
              <a:t>ANJERI PHELESTUS</a:t>
            </a: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pic>
        <p:nvPicPr>
          <p:cNvPr id="9" name="Picture 8" descr="bo.jpg"/>
          <p:cNvPicPr>
            <a:picLocks noChangeAspect="1"/>
          </p:cNvPicPr>
          <p:nvPr/>
        </p:nvPicPr>
        <p:blipFill>
          <a:blip r:embed="rId3" cstate="print"/>
          <a:stretch>
            <a:fillRect/>
          </a:stretch>
        </p:blipFill>
        <p:spPr>
          <a:xfrm>
            <a:off x="3962400" y="1270826"/>
            <a:ext cx="4724400" cy="4343400"/>
          </a:xfrm>
          <a:prstGeom prst="rect">
            <a:avLst/>
          </a:prstGeom>
        </p:spPr>
      </p:pic>
      <p:cxnSp>
        <p:nvCxnSpPr>
          <p:cNvPr id="11" name="Straight Connector 10"/>
          <p:cNvCxnSpPr/>
          <p:nvPr/>
        </p:nvCxnSpPr>
        <p:spPr>
          <a:xfrm>
            <a:off x="1447800" y="1219200"/>
            <a:ext cx="6096000" cy="0"/>
          </a:xfrm>
          <a:prstGeom prst="line">
            <a:avLst/>
          </a:prstGeom>
          <a:ln w="28575">
            <a:solidFill>
              <a:srgbClr val="7030A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1" end="1"/>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Horizontal)">
                                      <p:cBhvr>
                                        <p:cTn id="32" dur="500"/>
                                        <p:tgtEl>
                                          <p:spTgt spid="11"/>
                                        </p:tgtEl>
                                      </p:cBhvr>
                                    </p:animEffect>
                                  </p:childTnLst>
                                </p:cTn>
                              </p:par>
                              <p:par>
                                <p:cTn id="33" presetID="23" presetClass="entr" presetSubtype="16"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3" end="3"/>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5" end="5"/>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p:cTn id="4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6" end="6"/>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 calcmode="lin" valueType="num">
                                      <p:cBhvr>
                                        <p:cTn id="5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strVal val="#ppt_w+.3"/>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Effect transition="in" filter="fade">
                                      <p:cBhvr>
                                        <p:cTn id="5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238"/>
            <a:ext cx="8229600" cy="708561"/>
          </a:xfrm>
        </p:spPr>
        <p:txBody>
          <a:bodyPr>
            <a:normAutofit/>
          </a:bodyPr>
          <a:lstStyle/>
          <a:p>
            <a:pPr algn="ctr"/>
            <a:r>
              <a:rPr lang="en-US" dirty="0">
                <a:solidFill>
                  <a:srgbClr val="002060"/>
                </a:solidFill>
                <a:latin typeface="Times New Roman" panose="02020603050405020304" pitchFamily="18" charset="0"/>
                <a:cs typeface="Times New Roman" panose="02020603050405020304" pitchFamily="18" charset="0"/>
              </a:rPr>
              <a:t>WORKING</a:t>
            </a:r>
          </a:p>
        </p:txBody>
      </p:sp>
      <p:sp>
        <p:nvSpPr>
          <p:cNvPr id="32" name="Content Placeholder 31"/>
          <p:cNvSpPr>
            <a:spLocks noGrp="1"/>
          </p:cNvSpPr>
          <p:nvPr>
            <p:ph idx="1"/>
          </p:nvPr>
        </p:nvSpPr>
        <p:spPr/>
        <p:txBody>
          <a:bodyPr>
            <a:normAutofit fontScale="92500" lnSpcReduction="10000"/>
          </a:bodyPr>
          <a:lstStyle/>
          <a:p>
            <a:pPr>
              <a:buNone/>
            </a:pPr>
            <a:endParaRPr lang="en-US" dirty="0"/>
          </a:p>
          <a:p>
            <a:pPr>
              <a:buNone/>
            </a:pPr>
            <a:r>
              <a:rPr lang="en-US" dirty="0"/>
              <a:t>                                                                     </a:t>
            </a:r>
          </a:p>
          <a:p>
            <a:pPr>
              <a:buNone/>
            </a:pPr>
            <a:r>
              <a:rPr lang="en-US" dirty="0"/>
              <a:t>                                 </a:t>
            </a:r>
          </a:p>
          <a:p>
            <a:endParaRPr lang="en-US" dirty="0"/>
          </a:p>
          <a:p>
            <a:endParaRPr lang="en-US" dirty="0"/>
          </a:p>
          <a:p>
            <a:pPr>
              <a:buNone/>
            </a:pPr>
            <a:r>
              <a:rPr lang="en-US" dirty="0"/>
              <a:t>                                    </a:t>
            </a:r>
          </a:p>
          <a:p>
            <a:pPr>
              <a:buNone/>
            </a:pPr>
            <a:r>
              <a:rPr lang="en-US" dirty="0"/>
              <a:t>                                     </a:t>
            </a:r>
          </a:p>
          <a:p>
            <a:pPr>
              <a:buNone/>
            </a:pPr>
            <a:r>
              <a:rPr lang="en-US" dirty="0"/>
              <a:t>           </a:t>
            </a:r>
          </a:p>
          <a:p>
            <a:pPr>
              <a:buNone/>
            </a:pPr>
            <a:endParaRPr lang="en-US" dirty="0"/>
          </a:p>
          <a:p>
            <a:pPr>
              <a:buNone/>
            </a:pPr>
            <a:r>
              <a:rPr lang="en-US" dirty="0"/>
              <a:t>          </a:t>
            </a:r>
          </a:p>
          <a:p>
            <a:pPr>
              <a:buNone/>
            </a:pPr>
            <a:r>
              <a:rPr lang="en-US" dirty="0"/>
              <a:t>            </a:t>
            </a:r>
          </a:p>
        </p:txBody>
      </p:sp>
      <p:sp>
        <p:nvSpPr>
          <p:cNvPr id="3" name="Footer Placeholder 2">
            <a:extLst>
              <a:ext uri="{FF2B5EF4-FFF2-40B4-BE49-F238E27FC236}">
                <a16:creationId xmlns:a16="http://schemas.microsoft.com/office/drawing/2014/main" id="{285C8D86-2DB5-F5EC-9367-103019BC80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ANJERI PHELESTUS</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4822" name="Picture 6" descr="Compressed Air Technology - CAT 34 Engine Piston"/>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5072419" y="914400"/>
            <a:ext cx="3538181" cy="4648200"/>
          </a:xfrm>
          <a:prstGeom prst="rect">
            <a:avLst/>
          </a:prstGeom>
          <a:noFill/>
        </p:spPr>
      </p:pic>
      <p:pic>
        <p:nvPicPr>
          <p:cNvPr id="9" name="Picture 8" descr="4StrokeEngine_Ortho_3D_Small.gif"/>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0" y="533400"/>
            <a:ext cx="3810000" cy="4572000"/>
          </a:xfrm>
          <a:prstGeom prst="rect">
            <a:avLst/>
          </a:prstGeom>
        </p:spPr>
      </p:pic>
      <p:sp>
        <p:nvSpPr>
          <p:cNvPr id="18" name="Rectangle 17"/>
          <p:cNvSpPr/>
          <p:nvPr/>
        </p:nvSpPr>
        <p:spPr>
          <a:xfrm>
            <a:off x="2667000" y="2514600"/>
            <a:ext cx="1981200" cy="1323439"/>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Suction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Compression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Expansion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Exhaust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p:cNvPicPr>
            <a:picLocks noChangeAspect="1" noChangeArrowheads="1"/>
          </p:cNvPicPr>
          <p:nvPr/>
        </p:nvPicPr>
        <p:blipFill>
          <a:blip r:embed="rId2"/>
          <a:srcRect/>
          <a:stretch>
            <a:fillRect/>
          </a:stretch>
        </p:blipFill>
        <p:spPr bwMode="auto">
          <a:xfrm>
            <a:off x="5181600" y="914400"/>
            <a:ext cx="3810000" cy="5332412"/>
          </a:xfrm>
          <a:prstGeom prst="rect">
            <a:avLst/>
          </a:prstGeom>
          <a:noFill/>
          <a:ln w="9525">
            <a:noFill/>
            <a:miter lim="800000"/>
            <a:headEnd/>
            <a:tailEnd/>
          </a:ln>
        </p:spPr>
      </p:pic>
      <p:sp>
        <p:nvSpPr>
          <p:cNvPr id="2" name="Rectangle 1"/>
          <p:cNvSpPr/>
          <p:nvPr/>
        </p:nvSpPr>
        <p:spPr>
          <a:xfrm>
            <a:off x="4213568" y="3244334"/>
            <a:ext cx="184731" cy="369332"/>
          </a:xfrm>
          <a:prstGeom prst="rect">
            <a:avLst/>
          </a:prstGeom>
        </p:spPr>
        <p:txBody>
          <a:bodyPr wrap="none">
            <a:spAutoFit/>
          </a:bodyPr>
          <a:lstStyle/>
          <a:p>
            <a:endParaRPr lang="en-US" dirty="0"/>
          </a:p>
        </p:txBody>
      </p:sp>
      <p:sp>
        <p:nvSpPr>
          <p:cNvPr id="3" name="TextBox 2"/>
          <p:cNvSpPr txBox="1"/>
          <p:nvPr/>
        </p:nvSpPr>
        <p:spPr>
          <a:xfrm>
            <a:off x="228600" y="914400"/>
            <a:ext cx="4724400" cy="5441490"/>
          </a:xfrm>
          <a:prstGeom prst="rect">
            <a:avLst/>
          </a:prstGeom>
          <a:noFill/>
        </p:spPr>
        <p:txBody>
          <a:bodyPr wrap="square" rtlCol="0">
            <a:spAutoFit/>
          </a:bodyPr>
          <a:lstStyle/>
          <a:p>
            <a:pPr>
              <a:lnSpc>
                <a:spcPct val="80000"/>
              </a:lnSpc>
            </a:pPr>
            <a:r>
              <a:rPr lang="en-US" sz="4000" b="1" i="1" dirty="0">
                <a:solidFill>
                  <a:srgbClr val="FF0000"/>
                </a:solidFill>
                <a:latin typeface="Times New Roman" panose="02020603050405020304" pitchFamily="18" charset="0"/>
              </a:rPr>
              <a:t>THE CHASSIS:</a:t>
            </a:r>
          </a:p>
          <a:p>
            <a:pPr>
              <a:lnSpc>
                <a:spcPct val="80000"/>
              </a:lnSpc>
            </a:pPr>
            <a:endParaRPr lang="en-US" b="1" i="1" dirty="0">
              <a:solidFill>
                <a:srgbClr val="FF0000"/>
              </a:solidFill>
              <a:latin typeface="Times New Roman" panose="02020603050405020304" pitchFamily="18" charset="0"/>
            </a:endParaRPr>
          </a:p>
          <a:p>
            <a:pPr algn="just">
              <a:buFont typeface="Wingdings" panose="05000000000000000000" pitchFamily="2" charset="2"/>
              <a:buChar char="Ø"/>
            </a:pPr>
            <a:r>
              <a:rPr lang="en-US" sz="2400" i="1" dirty="0">
                <a:latin typeface="Times New Roman" panose="02020603050405020304" pitchFamily="18" charset="0"/>
              </a:rPr>
              <a:t>E</a:t>
            </a:r>
            <a:r>
              <a:rPr lang="en-US" altLang="en-US" sz="2400" i="1" dirty="0">
                <a:latin typeface="Times New Roman" panose="02020603050405020304" pitchFamily="18" charset="0"/>
              </a:rPr>
              <a:t>ngine has put together highly-resistant, yet light, chassis, aluminum rods glued together</a:t>
            </a:r>
          </a:p>
          <a:p>
            <a:pPr algn="just">
              <a:buFont typeface="Wingdings" panose="05000000000000000000" pitchFamily="2" charset="2"/>
              <a:buChar char="Ø"/>
            </a:pPr>
            <a:r>
              <a:rPr lang="en-US" sz="2400" i="1" dirty="0">
                <a:latin typeface="Times New Roman" panose="02020603050405020304" pitchFamily="18" charset="0"/>
              </a:rPr>
              <a:t>Aluminum rods enables to build more shock resistant chassis than regular chassis.</a:t>
            </a:r>
          </a:p>
          <a:p>
            <a:pPr algn="just">
              <a:buFont typeface="Wingdings" panose="05000000000000000000" pitchFamily="2" charset="2"/>
              <a:buChar char="Ø"/>
            </a:pPr>
            <a:r>
              <a:rPr lang="en-US" sz="2400" i="1" dirty="0">
                <a:latin typeface="Times New Roman" panose="02020603050405020304" pitchFamily="18" charset="0"/>
              </a:rPr>
              <a:t>The rods are </a:t>
            </a:r>
            <a:r>
              <a:rPr lang="en-US" altLang="en-US" sz="2400" i="1" dirty="0">
                <a:latin typeface="Times New Roman" panose="02020603050405020304" pitchFamily="18" charset="0"/>
              </a:rPr>
              <a:t>glued the same way as aircraft</a:t>
            </a:r>
          </a:p>
          <a:p>
            <a:pPr algn="just">
              <a:buFont typeface="Wingdings" panose="05000000000000000000" pitchFamily="2" charset="2"/>
              <a:buChar char="Ø"/>
            </a:pPr>
            <a:r>
              <a:rPr lang="en-US" altLang="en-US" sz="2400" i="1" dirty="0">
                <a:latin typeface="Times New Roman" panose="02020603050405020304" pitchFamily="18" charset="0"/>
              </a:rPr>
              <a:t> This system helps to reduce manufacture time.</a:t>
            </a:r>
          </a:p>
          <a:p>
            <a:pPr algn="just">
              <a:buFont typeface="Wingdings" panose="05000000000000000000" pitchFamily="2" charset="2"/>
              <a:buChar char="Ø"/>
            </a:pPr>
            <a:r>
              <a:rPr lang="en-US" altLang="en-US" sz="2400" i="1" dirty="0">
                <a:latin typeface="Times New Roman" panose="02020603050405020304" pitchFamily="18" charset="0"/>
              </a:rPr>
              <a:t>Allow quick assembly</a:t>
            </a:r>
          </a:p>
          <a:p>
            <a:pPr>
              <a:lnSpc>
                <a:spcPct val="80000"/>
              </a:lnSpc>
            </a:pPr>
            <a:endParaRPr lang="en-US" altLang="en-US" sz="2400" b="1" i="1" dirty="0">
              <a:solidFill>
                <a:srgbClr val="0000FF"/>
              </a:solidFill>
              <a:latin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572B5A15-9D6B-F4F8-6DA4-7C2D5E34C6CF}"/>
              </a:ext>
            </a:extLst>
          </p:cNvPr>
          <p:cNvSpPr>
            <a:spLocks noGrp="1"/>
          </p:cNvSpPr>
          <p:nvPr>
            <p:ph type="ftr" sz="quarter" idx="11"/>
          </p:nvPr>
        </p:nvSpPr>
        <p:spPr/>
        <p:txBody>
          <a:bodyPr/>
          <a:lstStyle/>
          <a:p>
            <a:pPr algn="ctr"/>
            <a:r>
              <a:rPr lang="en-US" dirty="0"/>
              <a:t>ANJERI PHELESTUS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44634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CHARGING METHODOLOGY</a:t>
            </a:r>
            <a:endParaRPr lang="en-US" sz="3200" b="1" dirty="0">
              <a:solidFill>
                <a:srgbClr val="FF0000"/>
              </a:solidFill>
            </a:endParaRPr>
          </a:p>
        </p:txBody>
      </p:sp>
      <p:sp>
        <p:nvSpPr>
          <p:cNvPr id="3" name="TextBox 2"/>
          <p:cNvSpPr txBox="1"/>
          <p:nvPr/>
        </p:nvSpPr>
        <p:spPr>
          <a:xfrm>
            <a:off x="152400" y="1752600"/>
            <a:ext cx="4191000" cy="4247317"/>
          </a:xfrm>
          <a:prstGeom prst="rect">
            <a:avLst/>
          </a:prstGeom>
          <a:noFill/>
        </p:spPr>
        <p:txBody>
          <a:bodyPr wrap="square" rtlCol="0">
            <a:spAutoFit/>
          </a:bodyPr>
          <a:lstStyle/>
          <a:p>
            <a:pPr marL="420370" indent="-384175" algn="just">
              <a:lnSpc>
                <a:spcPct val="150000"/>
              </a:lnSpc>
              <a:buFont typeface="Wingdings" panose="05000000000000000000" pitchFamily="2" charset="2"/>
              <a:buChar char="Ø"/>
              <a:defRPr/>
            </a:pPr>
            <a:r>
              <a:rPr lang="en-US" sz="2400" i="1" dirty="0">
                <a:latin typeface="Times New Roman" panose="02020603050405020304" pitchFamily="18" charset="0"/>
                <a:cs typeface="Times New Roman" panose="02020603050405020304" pitchFamily="18" charset="0"/>
              </a:rPr>
              <a:t>The recharging of the car </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will be done at gas stations, </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and takes about to 2 to 3 </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minutes  at a price of 135 </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rupees. After  refilling, the</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 car will be ready to drive</a:t>
            </a:r>
          </a:p>
          <a:p>
            <a:pPr marL="420370" indent="-384175" algn="just">
              <a:lnSpc>
                <a:spcPct val="150000"/>
              </a:lnSpc>
              <a:buNone/>
              <a:defRPr/>
            </a:pPr>
            <a:r>
              <a:rPr lang="en-US" sz="2400" i="1" dirty="0">
                <a:latin typeface="Times New Roman" panose="02020603050405020304" pitchFamily="18" charset="0"/>
                <a:cs typeface="Times New Roman" panose="02020603050405020304" pitchFamily="18" charset="0"/>
              </a:rPr>
              <a:t> 200 kilometers.</a:t>
            </a:r>
          </a:p>
          <a:p>
            <a:endParaRPr lang="en-US" dirty="0"/>
          </a:p>
        </p:txBody>
      </p:sp>
      <p:pic>
        <p:nvPicPr>
          <p:cNvPr id="4" name="Picture 3" descr="images.jpg"/>
          <p:cNvPicPr>
            <a:picLocks noChangeAspect="1"/>
          </p:cNvPicPr>
          <p:nvPr/>
        </p:nvPicPr>
        <p:blipFill>
          <a:blip r:embed="rId2" cstate="print"/>
          <a:stretch>
            <a:fillRect/>
          </a:stretch>
        </p:blipFill>
        <p:spPr>
          <a:xfrm>
            <a:off x="4114800" y="1524000"/>
            <a:ext cx="4038599" cy="3657600"/>
          </a:xfrm>
          <a:prstGeom prst="rect">
            <a:avLst/>
          </a:prstGeom>
        </p:spPr>
      </p:pic>
      <p:sp>
        <p:nvSpPr>
          <p:cNvPr id="6" name="TextBox 5"/>
          <p:cNvSpPr txBox="1"/>
          <p:nvPr/>
        </p:nvSpPr>
        <p:spPr>
          <a:xfrm>
            <a:off x="4724400" y="5257800"/>
            <a:ext cx="2671501" cy="369332"/>
          </a:xfrm>
          <a:prstGeom prst="rect">
            <a:avLst/>
          </a:prstGeom>
          <a:noFill/>
        </p:spPr>
        <p:txBody>
          <a:bodyPr wrap="none" rtlCol="0">
            <a:spAutoFit/>
          </a:bodyPr>
          <a:lstStyle/>
          <a:p>
            <a:r>
              <a:rPr lang="en-US" dirty="0"/>
              <a:t>Charging  station of CAV</a:t>
            </a:r>
          </a:p>
        </p:txBody>
      </p:sp>
      <p:sp>
        <p:nvSpPr>
          <p:cNvPr id="5" name="Footer Placeholder 4">
            <a:extLst>
              <a:ext uri="{FF2B5EF4-FFF2-40B4-BE49-F238E27FC236}">
                <a16:creationId xmlns:a16="http://schemas.microsoft.com/office/drawing/2014/main" id="{4174B6BF-80ED-D5D4-8271-E5D9969FC31F}"/>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077200" cy="5909310"/>
          </a:xfrm>
          <a:prstGeom prst="rect">
            <a:avLst/>
          </a:prstGeom>
        </p:spPr>
        <p:txBody>
          <a:bodyPr wrap="square">
            <a:spAutoFit/>
          </a:bodyPr>
          <a:lstStyle/>
          <a:p>
            <a:pPr algn="ctr">
              <a:lnSpc>
                <a:spcPct val="150000"/>
              </a:lnSpc>
              <a:defRPr/>
            </a:pPr>
            <a:r>
              <a:rPr lang="en-US" sz="3600" b="1" dirty="0">
                <a:latin typeface="Times New Roman" panose="02020603050405020304" pitchFamily="18" charset="0"/>
              </a:rPr>
              <a:t>Introduction</a:t>
            </a:r>
            <a:endParaRPr lang="en-US" sz="3600" b="1" dirty="0">
              <a:ln w="17780" cmpd="sng">
                <a:solidFill>
                  <a:srgbClr val="FFFFFF"/>
                </a:solidFill>
                <a:prstDash val="solid"/>
                <a:miter lim="800000"/>
              </a:ln>
              <a:latin typeface="Times New Roman" panose="02020603050405020304" pitchFamily="18" charset="0"/>
              <a:cs typeface="Times New Roman" panose="02020603050405020304" pitchFamily="18" charset="0"/>
            </a:endParaRPr>
          </a:p>
          <a:p>
            <a:pPr marL="609600" indent="-609600">
              <a:lnSpc>
                <a:spcPct val="150000"/>
              </a:lnSpc>
              <a:buFont typeface="Wingdings" panose="05000000000000000000" pitchFamily="2" charset="2"/>
              <a:buChar char="Ø"/>
            </a:pPr>
            <a:r>
              <a:rPr lang="en-US" dirty="0">
                <a:latin typeface="Times New Roman" panose="02020603050405020304" pitchFamily="18" charset="0"/>
              </a:rPr>
              <a:t>One of the major problems most developing countries facing today is air pollution and the major source of which is automobiles running on road.</a:t>
            </a:r>
          </a:p>
          <a:p>
            <a:pPr marL="609600" indent="-609600">
              <a:lnSpc>
                <a:spcPct val="150000"/>
              </a:lnSpc>
            </a:pPr>
            <a:endParaRPr lang="en-US" dirty="0">
              <a:latin typeface="Times New Roman" panose="02020603050405020304" pitchFamily="18" charset="0"/>
            </a:endParaRPr>
          </a:p>
          <a:p>
            <a:pPr marL="609600" indent="-609600">
              <a:lnSpc>
                <a:spcPct val="150000"/>
              </a:lnSpc>
              <a:buFont typeface="Wingdings" panose="05000000000000000000" pitchFamily="2" charset="2"/>
              <a:buChar char="Ø"/>
            </a:pPr>
            <a:r>
              <a:rPr lang="en-US" dirty="0">
                <a:latin typeface="Times New Roman" panose="02020603050405020304" pitchFamily="18" charset="0"/>
              </a:rPr>
              <a:t>Gasoline which has been the main source of fuel for the history of cars. It produces carbon monoxide, Nitrogen oxides and unburned hydrocarbons which are the main pollutants and are responsible for bad effects of pollution.</a:t>
            </a:r>
          </a:p>
          <a:p>
            <a:pPr marL="609600" indent="-609600">
              <a:lnSpc>
                <a:spcPct val="150000"/>
              </a:lnSpc>
            </a:pPr>
            <a:endParaRPr lang="en-US" dirty="0">
              <a:latin typeface="Times New Roman" panose="02020603050405020304" pitchFamily="18" charset="0"/>
            </a:endParaRPr>
          </a:p>
          <a:p>
            <a:pPr marL="609600" indent="-609600">
              <a:lnSpc>
                <a:spcPct val="150000"/>
              </a:lnSpc>
              <a:buFont typeface="Wingdings" panose="05000000000000000000" pitchFamily="2" charset="2"/>
              <a:buChar char="Ø"/>
            </a:pPr>
            <a:r>
              <a:rPr lang="en-US" dirty="0">
                <a:latin typeface="Times New Roman" panose="02020603050405020304" pitchFamily="18" charset="0"/>
              </a:rPr>
              <a:t> There comes need to think about alternatives such as Biodiesel and natural gas, Electric cars, Hybrid cars, Hydrogen fuel cells but, these alternative fuels also have some drawbacks.</a:t>
            </a:r>
          </a:p>
          <a:p>
            <a:pPr marL="609600" indent="-609600">
              <a:lnSpc>
                <a:spcPct val="150000"/>
              </a:lnSpc>
            </a:pPr>
            <a:endParaRPr lang="en-US" dirty="0">
              <a:latin typeface="Times New Roman" panose="02020603050405020304" pitchFamily="18" charset="0"/>
            </a:endParaRPr>
          </a:p>
          <a:p>
            <a:pPr marL="609600" indent="-609600">
              <a:lnSpc>
                <a:spcPct val="150000"/>
              </a:lnSpc>
              <a:buFont typeface="Wingdings" panose="05000000000000000000" pitchFamily="2" charset="2"/>
              <a:buChar char="Ø"/>
            </a:pPr>
            <a:r>
              <a:rPr lang="en-US" dirty="0">
                <a:latin typeface="Times New Roman" panose="02020603050405020304" pitchFamily="18" charset="0"/>
              </a:rPr>
              <a:t>  One possible alternative fuel engine is the </a:t>
            </a:r>
            <a:r>
              <a:rPr lang="en-US" b="1" dirty="0">
                <a:solidFill>
                  <a:srgbClr val="FF0000"/>
                </a:solidFill>
                <a:latin typeface="Times New Roman" panose="02020603050405020304" pitchFamily="18" charset="0"/>
              </a:rPr>
              <a:t>compressed air engine</a:t>
            </a:r>
            <a:r>
              <a:rPr lang="en-US" b="1" dirty="0">
                <a:latin typeface="Times New Roman" panose="02020603050405020304" pitchFamily="18" charset="0"/>
              </a:rPr>
              <a:t>.</a:t>
            </a:r>
            <a:endParaRPr lang="en-US" b="1" dirty="0">
              <a:ln w="6350">
                <a:solidFill>
                  <a:schemeClr val="accent4"/>
                </a:solidFill>
              </a:ln>
              <a:effectLst>
                <a:outerShdw blurRad="80000" dist="40000" dir="5040000" algn="tl">
                  <a:srgbClr val="000000">
                    <a:alpha val="30000"/>
                  </a:srgbClr>
                </a:outerShdw>
              </a:effectLst>
            </a:endParaRPr>
          </a:p>
        </p:txBody>
      </p:sp>
      <p:sp>
        <p:nvSpPr>
          <p:cNvPr id="3" name="Footer Placeholder 2">
            <a:extLst>
              <a:ext uri="{FF2B5EF4-FFF2-40B4-BE49-F238E27FC236}">
                <a16:creationId xmlns:a16="http://schemas.microsoft.com/office/drawing/2014/main" id="{2D406BD2-AE37-CABB-B61E-E55F56CAAED5}"/>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228599" y="152401"/>
            <a:ext cx="7772400" cy="6586418"/>
          </a:xfrm>
          <a:prstGeom prst="rect">
            <a:avLst/>
          </a:prstGeom>
          <a:noFill/>
        </p:spPr>
        <p:txBody>
          <a:bodyPr wrap="square" rtlCol="0">
            <a:spAutoFit/>
          </a:bodyPr>
          <a:lstStyle/>
          <a:p>
            <a:pPr lvl="0" algn="ctr" fontAlgn="base">
              <a:spcBef>
                <a:spcPct val="0"/>
              </a:spcBef>
              <a:spcAft>
                <a:spcPct val="0"/>
              </a:spcAft>
            </a:pPr>
            <a:r>
              <a:rPr kumimoji="0" lang="en-US" sz="4000" b="1" u="none" strike="noStrike" cap="none" normalizeH="0" baseline="0" dirty="0">
                <a:ln>
                  <a:noFill/>
                </a:ln>
                <a:solidFill>
                  <a:srgbClr val="FF0000"/>
                </a:solidFill>
                <a:effectLst/>
                <a:latin typeface="Sitka Small" panose="02000505000000020004" pitchFamily="2" charset="0"/>
                <a:ea typeface="Calibri" panose="020F0502020204030204" pitchFamily="34" charset="0"/>
                <a:cs typeface="Times New Roman" panose="02020603050405020304" pitchFamily="18" charset="0"/>
              </a:rPr>
              <a:t>ADVANTAGES</a:t>
            </a:r>
          </a:p>
          <a:p>
            <a:pPr lvl="0" algn="ctr" fontAlgn="base">
              <a:spcBef>
                <a:spcPct val="0"/>
              </a:spcBef>
              <a:spcAft>
                <a:spcPct val="0"/>
              </a:spcAft>
            </a:pPr>
            <a:endParaRPr kumimoji="0" 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fontAlgn="base">
              <a:spcBef>
                <a:spcPct val="0"/>
              </a:spcBef>
              <a:spcAft>
                <a:spcPct val="0"/>
              </a:spcAf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buFont typeface="Wingdings" panose="05000000000000000000" pitchFamily="2" charset="2"/>
              <a:buChar char="Ø"/>
            </a:pP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vehicle can be plugged in to a residential electrical outlet and </a:t>
            </a:r>
            <a:r>
              <a:rPr kumimoji="0" lang="en-US"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charged at home.</a:t>
            </a:r>
            <a:endParaRPr kumimoji="0" lang="en-US"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buFont typeface="Wingdings" panose="05000000000000000000" pitchFamily="2" charset="2"/>
              <a:buChar char="Ø"/>
            </a:pP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en-US"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cost of parts and labor </a:t>
            </a: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build the vehicle should be lower because there is no cooling  system, spark plugs, starter motor, or mufflers.</a:t>
            </a:r>
          </a:p>
          <a:p>
            <a:pPr lvl="0" algn="just" eaLnBrk="0" fontAlgn="base" hangingPunct="0">
              <a:spcBef>
                <a:spcPct val="0"/>
              </a:spcBef>
              <a:spcAft>
                <a:spcPct val="0"/>
              </a:spcAf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buFont typeface="Wingdings" panose="05000000000000000000" pitchFamily="2" charset="2"/>
              <a:buChar char="Ø"/>
            </a:pP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air expands it cools and this can be utilized for a compressed air vehicle air </a:t>
            </a:r>
            <a:r>
              <a:rPr kumimoji="0" lang="en-US" b="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conditioning system.</a:t>
            </a:r>
            <a:endParaRPr kumimoji="0" lang="en-US"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buFont typeface="Wingdings" panose="05000000000000000000" pitchFamily="2" charset="2"/>
              <a:buChar char="Ø"/>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buFont typeface="Wingdings" panose="05000000000000000000" pitchFamily="2" charset="2"/>
              <a:buChar char="Ø"/>
            </a:pP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vehicle truly emits </a:t>
            </a:r>
            <a:r>
              <a:rPr kumimoji="0" lang="en-US"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zero emissions </a:t>
            </a: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the place where it is operating.</a:t>
            </a:r>
          </a:p>
          <a:p>
            <a:pPr lvl="0" algn="just" eaLnBrk="0" fontAlgn="base" hangingPunct="0">
              <a:spcBef>
                <a:spcPct val="0"/>
              </a:spcBef>
              <a:spcAft>
                <a:spcPct val="0"/>
              </a:spcAft>
            </a:pP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Some compressed air vehicles can capture energy during </a:t>
            </a:r>
            <a:r>
              <a:rPr lang="en-US" b="1" dirty="0">
                <a:solidFill>
                  <a:srgbClr val="FF0000"/>
                </a:solidFill>
                <a:latin typeface="Times New Roman" panose="02020603050405020304" pitchFamily="18" charset="0"/>
                <a:cs typeface="Times New Roman" panose="02020603050405020304" pitchFamily="18" charset="0"/>
              </a:rPr>
              <a:t>braking,</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increasing range and efficiency.</a:t>
            </a:r>
          </a:p>
          <a:p>
            <a:pPr lvl="0"/>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use of compressed air vehicles reduces the dependence on </a:t>
            </a:r>
            <a:r>
              <a:rPr lang="en-US" b="1" dirty="0">
                <a:solidFill>
                  <a:srgbClr val="FF0000"/>
                </a:solidFill>
                <a:latin typeface="Times New Roman" panose="02020603050405020304" pitchFamily="18" charset="0"/>
                <a:cs typeface="Times New Roman" panose="02020603050405020304" pitchFamily="18" charset="0"/>
              </a:rPr>
              <a:t>foreign oil.</a:t>
            </a:r>
            <a:endParaRPr lang="en-US" dirty="0">
              <a:solidFill>
                <a:srgbClr val="FF0000"/>
              </a:solidFill>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buFont typeface="Wingdings" panose="05000000000000000000" pitchFamily="2" charset="2"/>
              <a:buChar char="Ø"/>
            </a:pP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E77B9103-9B04-DF71-C6EA-D8BD5C04041A}"/>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7010400" cy="6740307"/>
          </a:xfrm>
          <a:prstGeom prst="rect">
            <a:avLst/>
          </a:prstGeom>
          <a:noFill/>
        </p:spPr>
        <p:txBody>
          <a:bodyPr wrap="square" rtlCol="0">
            <a:spAutoFit/>
          </a:bodyPr>
          <a:lstStyle/>
          <a:p>
            <a:pPr algn="ctr"/>
            <a:r>
              <a:rPr lang="en-US" sz="3600" dirty="0">
                <a:solidFill>
                  <a:srgbClr val="FF0000"/>
                </a:solidFill>
                <a:latin typeface="Sitka Small" panose="02000505000000020004" pitchFamily="2" charset="0"/>
                <a:cs typeface="Times New Roman" panose="02020603050405020304" pitchFamily="18" charset="0"/>
              </a:rPr>
              <a:t>Disadvantages </a:t>
            </a:r>
          </a:p>
          <a:p>
            <a:pPr algn="ct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Less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power output</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US" dirty="0"/>
          </a:p>
          <a:p>
            <a:pPr lvl="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improve efficiency of a compressed air vehicle a “</a:t>
            </a:r>
            <a:r>
              <a:rPr lang="en-US" b="1" dirty="0">
                <a:solidFill>
                  <a:srgbClr val="FF0000"/>
                </a:solidFill>
                <a:latin typeface="Times New Roman" panose="02020603050405020304" pitchFamily="18" charset="0"/>
                <a:cs typeface="Times New Roman" panose="02020603050405020304" pitchFamily="18" charset="0"/>
              </a:rPr>
              <a:t>heating” system </a:t>
            </a:r>
            <a:r>
              <a:rPr lang="en-US" dirty="0">
                <a:latin typeface="Times New Roman" panose="02020603050405020304" pitchFamily="18" charset="0"/>
                <a:cs typeface="Times New Roman" panose="02020603050405020304" pitchFamily="18" charset="0"/>
              </a:rPr>
              <a:t>is required.</a:t>
            </a:r>
          </a:p>
          <a:p>
            <a:pPr lvl="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When a compressed air storage tank is filled, </a:t>
            </a:r>
            <a:r>
              <a:rPr lang="en-US" b="1" dirty="0">
                <a:solidFill>
                  <a:srgbClr val="FF0000"/>
                </a:solidFill>
                <a:latin typeface="Times New Roman" panose="02020603050405020304" pitchFamily="18" charset="0"/>
                <a:cs typeface="Times New Roman" panose="02020603050405020304" pitchFamily="18" charset="0"/>
              </a:rPr>
              <a:t>heat energy is released</a:t>
            </a:r>
            <a:r>
              <a:rPr lang="en-US" dirty="0">
                <a:latin typeface="Times New Roman" panose="02020603050405020304" pitchFamily="18" charset="0"/>
                <a:cs typeface="Times New Roman" panose="02020603050405020304" pitchFamily="18" charset="0"/>
              </a:rPr>
              <a:t>. If the energy is not dissipated the temperature of the tanks will rise.</a:t>
            </a: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Charging the compressed air tank will take around</a:t>
            </a:r>
            <a:r>
              <a:rPr kumimoji="0" lang="en-US"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hrs </a:t>
            </a:r>
            <a:r>
              <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when the compressor is powered by a residential wall plug.</a:t>
            </a:r>
          </a:p>
          <a:p>
            <a:pPr algn="just">
              <a:buFont typeface="Wingdings" panose="05000000000000000000" pitchFamily="2" charset="2"/>
              <a:buChar char="Ø"/>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Probability of</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leakage</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of air.</a:t>
            </a:r>
          </a:p>
          <a:p>
            <a:pPr algn="just">
              <a:buFont typeface="Wingdings" panose="05000000000000000000" pitchFamily="2" charset="2"/>
              <a:buChar char="Ø"/>
            </a:pP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p:txBody>
      </p:sp>
      <p:sp>
        <p:nvSpPr>
          <p:cNvPr id="25602" name="Rectangle 2"/>
          <p:cNvSpPr>
            <a:spLocks noChangeArrowheads="1"/>
          </p:cNvSpPr>
          <p:nvPr/>
        </p:nvSpPr>
        <p:spPr bwMode="auto">
          <a:xfrm>
            <a:off x="0" y="0"/>
            <a:ext cx="261610" cy="24622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Char char="•"/>
            </a:pPr>
            <a:r>
              <a:rPr kumimoji="0" lang="en-U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E2FA159-946E-C799-4826-D153BC270DB6}"/>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rmAutofit fontScale="90000"/>
          </a:bodyPr>
          <a:lstStyle/>
          <a:p>
            <a:r>
              <a:rPr lang="en-US" sz="3200" b="1" dirty="0"/>
              <a:t>COMPARISON WITH ELECTRICAL VEHICLE’S</a:t>
            </a:r>
            <a:br>
              <a:rPr lang="en-IN" sz="5400" dirty="0"/>
            </a:br>
            <a:endParaRPr lang="en-IN" sz="5400" b="1"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189974989"/>
              </p:ext>
            </p:extLst>
          </p:nvPr>
        </p:nvGraphicFramePr>
        <p:xfrm>
          <a:off x="457200" y="1371600"/>
          <a:ext cx="8229600" cy="521455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21014">
                <a:tc>
                  <a:txBody>
                    <a:bodyPr/>
                    <a:lstStyle/>
                    <a:p>
                      <a:r>
                        <a:rPr lang="en-US" sz="2000" dirty="0"/>
                        <a:t>SPECIFICATION</a:t>
                      </a:r>
                      <a:endParaRPr lang="en-IN" sz="2000" dirty="0"/>
                    </a:p>
                  </a:txBody>
                  <a:tcPr/>
                </a:tc>
                <a:tc>
                  <a:txBody>
                    <a:bodyPr/>
                    <a:lstStyle/>
                    <a:p>
                      <a:r>
                        <a:rPr lang="en-US" sz="2000" dirty="0"/>
                        <a:t>2000 Nissan altra EV </a:t>
                      </a:r>
                      <a:endParaRPr lang="en-IN" sz="2000" dirty="0"/>
                    </a:p>
                  </a:txBody>
                  <a:tcPr/>
                </a:tc>
                <a:tc>
                  <a:txBody>
                    <a:bodyPr/>
                    <a:lstStyle/>
                    <a:p>
                      <a:r>
                        <a:rPr lang="en-US" dirty="0"/>
                        <a:t>2001</a:t>
                      </a:r>
                      <a:r>
                        <a:rPr lang="en-US" baseline="0" dirty="0"/>
                        <a:t> Toyota Rav 4EV </a:t>
                      </a:r>
                      <a:endParaRPr lang="en-IN" dirty="0"/>
                    </a:p>
                  </a:txBody>
                  <a:tcPr/>
                </a:tc>
                <a:tc>
                  <a:txBody>
                    <a:bodyPr/>
                    <a:lstStyle/>
                    <a:p>
                      <a:r>
                        <a:rPr lang="en-US"/>
                        <a:t>C.A.V.</a:t>
                      </a:r>
                      <a:r>
                        <a:rPr lang="en-US" baseline="0"/>
                        <a:t> </a:t>
                      </a:r>
                      <a:endParaRPr lang="en-IN" dirty="0"/>
                    </a:p>
                  </a:txBody>
                  <a:tcPr/>
                </a:tc>
                <a:extLst>
                  <a:ext uri="{0D108BD9-81ED-4DB2-BD59-A6C34878D82A}">
                    <a16:rowId xmlns:a16="http://schemas.microsoft.com/office/drawing/2014/main" val="10000"/>
                  </a:ext>
                </a:extLst>
              </a:tr>
              <a:tr h="732257">
                <a:tc>
                  <a:txBody>
                    <a:bodyPr/>
                    <a:lstStyle/>
                    <a:p>
                      <a:r>
                        <a:rPr lang="en-US"/>
                        <a:t>FUEL TYPE </a:t>
                      </a:r>
                      <a:endParaRPr lang="en-IN" dirty="0"/>
                    </a:p>
                  </a:txBody>
                  <a:tcPr/>
                </a:tc>
                <a:tc>
                  <a:txBody>
                    <a:bodyPr/>
                    <a:lstStyle/>
                    <a:p>
                      <a:r>
                        <a:rPr lang="en-US"/>
                        <a:t>Electric.</a:t>
                      </a:r>
                      <a:endParaRPr lang="en-IN" dirty="0"/>
                    </a:p>
                  </a:txBody>
                  <a:tcPr/>
                </a:tc>
                <a:tc>
                  <a:txBody>
                    <a:bodyPr/>
                    <a:lstStyle/>
                    <a:p>
                      <a:r>
                        <a:rPr lang="en-US"/>
                        <a:t>Electric. </a:t>
                      </a:r>
                      <a:endParaRPr lang="en-IN" dirty="0"/>
                    </a:p>
                  </a:txBody>
                  <a:tcPr/>
                </a:tc>
                <a:tc>
                  <a:txBody>
                    <a:bodyPr/>
                    <a:lstStyle/>
                    <a:p>
                      <a:r>
                        <a:rPr lang="en-US"/>
                        <a:t>Compressed</a:t>
                      </a:r>
                      <a:r>
                        <a:rPr lang="en-US" baseline="0"/>
                        <a:t> air. </a:t>
                      </a:r>
                      <a:endParaRPr lang="en-IN" dirty="0"/>
                    </a:p>
                  </a:txBody>
                  <a:tcPr/>
                </a:tc>
                <a:extLst>
                  <a:ext uri="{0D108BD9-81ED-4DB2-BD59-A6C34878D82A}">
                    <a16:rowId xmlns:a16="http://schemas.microsoft.com/office/drawing/2014/main" val="10001"/>
                  </a:ext>
                </a:extLst>
              </a:tr>
              <a:tr h="732257">
                <a:tc>
                  <a:txBody>
                    <a:bodyPr/>
                    <a:lstStyle/>
                    <a:p>
                      <a:r>
                        <a:rPr lang="en-US"/>
                        <a:t>MPG</a:t>
                      </a:r>
                      <a:r>
                        <a:rPr lang="en-US" baseline="0"/>
                        <a:t> AVG</a:t>
                      </a:r>
                      <a:endParaRPr lang="en-IN" dirty="0"/>
                    </a:p>
                  </a:txBody>
                  <a:tcPr/>
                </a:tc>
                <a:tc>
                  <a:txBody>
                    <a:bodyPr/>
                    <a:lstStyle/>
                    <a:p>
                      <a:r>
                        <a:rPr lang="en-US"/>
                        <a:t>123</a:t>
                      </a:r>
                      <a:endParaRPr lang="en-IN" dirty="0"/>
                    </a:p>
                  </a:txBody>
                  <a:tcPr/>
                </a:tc>
                <a:tc>
                  <a:txBody>
                    <a:bodyPr/>
                    <a:lstStyle/>
                    <a:p>
                      <a:r>
                        <a:rPr lang="en-US"/>
                        <a:t>104</a:t>
                      </a:r>
                      <a:endParaRPr lang="en-IN" dirty="0"/>
                    </a:p>
                  </a:txBody>
                  <a:tcPr/>
                </a:tc>
                <a:tc>
                  <a:txBody>
                    <a:bodyPr/>
                    <a:lstStyle/>
                    <a:p>
                      <a:r>
                        <a:rPr lang="en-US"/>
                        <a:t>198</a:t>
                      </a:r>
                      <a:endParaRPr lang="en-IN" dirty="0"/>
                    </a:p>
                  </a:txBody>
                  <a:tcPr/>
                </a:tc>
                <a:extLst>
                  <a:ext uri="{0D108BD9-81ED-4DB2-BD59-A6C34878D82A}">
                    <a16:rowId xmlns:a16="http://schemas.microsoft.com/office/drawing/2014/main" val="10002"/>
                  </a:ext>
                </a:extLst>
              </a:tr>
              <a:tr h="732257">
                <a:tc>
                  <a:txBody>
                    <a:bodyPr/>
                    <a:lstStyle/>
                    <a:p>
                      <a:r>
                        <a:rPr lang="en-US" dirty="0"/>
                        <a:t>FUEL</a:t>
                      </a:r>
                      <a:r>
                        <a:rPr lang="en-US" baseline="0" dirty="0"/>
                        <a:t> cost</a:t>
                      </a:r>
                      <a:endParaRPr lang="en-IN" dirty="0"/>
                    </a:p>
                  </a:txBody>
                  <a:tcPr/>
                </a:tc>
                <a:tc>
                  <a:txBody>
                    <a:bodyPr/>
                    <a:lstStyle/>
                    <a:p>
                      <a:r>
                        <a:rPr lang="en-US"/>
                        <a:t>$331.00</a:t>
                      </a:r>
                      <a:endParaRPr lang="en-IN" dirty="0"/>
                    </a:p>
                  </a:txBody>
                  <a:tcPr/>
                </a:tc>
                <a:tc>
                  <a:txBody>
                    <a:bodyPr/>
                    <a:lstStyle/>
                    <a:p>
                      <a:r>
                        <a:rPr lang="en-US"/>
                        <a:t>$391.00</a:t>
                      </a:r>
                      <a:endParaRPr lang="en-IN" dirty="0"/>
                    </a:p>
                  </a:txBody>
                  <a:tcPr/>
                </a:tc>
                <a:tc>
                  <a:txBody>
                    <a:bodyPr/>
                    <a:lstStyle/>
                    <a:p>
                      <a:r>
                        <a:rPr lang="en-US"/>
                        <a:t>$212.00</a:t>
                      </a:r>
                      <a:endParaRPr lang="en-IN" dirty="0"/>
                    </a:p>
                  </a:txBody>
                  <a:tcPr/>
                </a:tc>
                <a:extLst>
                  <a:ext uri="{0D108BD9-81ED-4DB2-BD59-A6C34878D82A}">
                    <a16:rowId xmlns:a16="http://schemas.microsoft.com/office/drawing/2014/main" val="10003"/>
                  </a:ext>
                </a:extLst>
              </a:tr>
              <a:tr h="732257">
                <a:tc>
                  <a:txBody>
                    <a:bodyPr/>
                    <a:lstStyle/>
                    <a:p>
                      <a:r>
                        <a:rPr lang="en-US"/>
                        <a:t>TOP SPEED</a:t>
                      </a:r>
                      <a:endParaRPr lang="en-IN" dirty="0"/>
                    </a:p>
                  </a:txBody>
                  <a:tcPr/>
                </a:tc>
                <a:tc>
                  <a:txBody>
                    <a:bodyPr/>
                    <a:lstStyle/>
                    <a:p>
                      <a:r>
                        <a:rPr lang="en-US"/>
                        <a:t>75 MPH</a:t>
                      </a:r>
                      <a:endParaRPr lang="en-IN" dirty="0"/>
                    </a:p>
                  </a:txBody>
                  <a:tcPr/>
                </a:tc>
                <a:tc>
                  <a:txBody>
                    <a:bodyPr/>
                    <a:lstStyle/>
                    <a:p>
                      <a:r>
                        <a:rPr lang="en-US"/>
                        <a:t>78 MPH</a:t>
                      </a:r>
                      <a:endParaRPr lang="en-IN" dirty="0"/>
                    </a:p>
                  </a:txBody>
                  <a:tcPr/>
                </a:tc>
                <a:tc>
                  <a:txBody>
                    <a:bodyPr/>
                    <a:lstStyle/>
                    <a:p>
                      <a:r>
                        <a:rPr lang="en-US"/>
                        <a:t>60 MPH</a:t>
                      </a:r>
                      <a:endParaRPr lang="en-IN" dirty="0"/>
                    </a:p>
                  </a:txBody>
                  <a:tcPr/>
                </a:tc>
                <a:extLst>
                  <a:ext uri="{0D108BD9-81ED-4DB2-BD59-A6C34878D82A}">
                    <a16:rowId xmlns:a16="http://schemas.microsoft.com/office/drawing/2014/main" val="10004"/>
                  </a:ext>
                </a:extLst>
              </a:tr>
              <a:tr h="732257">
                <a:tc>
                  <a:txBody>
                    <a:bodyPr/>
                    <a:lstStyle/>
                    <a:p>
                      <a:r>
                        <a:rPr lang="en-US"/>
                        <a:t>RECHARGE</a:t>
                      </a:r>
                      <a:r>
                        <a:rPr lang="en-US" baseline="0"/>
                        <a:t> TIME</a:t>
                      </a:r>
                      <a:endParaRPr lang="en-IN" dirty="0"/>
                    </a:p>
                  </a:txBody>
                  <a:tcPr/>
                </a:tc>
                <a:tc>
                  <a:txBody>
                    <a:bodyPr/>
                    <a:lstStyle/>
                    <a:p>
                      <a:r>
                        <a:rPr lang="en-US"/>
                        <a:t>5 Hours</a:t>
                      </a:r>
                      <a:r>
                        <a:rPr lang="en-US" baseline="0"/>
                        <a:t> </a:t>
                      </a:r>
                      <a:endParaRPr lang="en-IN" dirty="0"/>
                    </a:p>
                  </a:txBody>
                  <a:tcPr/>
                </a:tc>
                <a:tc>
                  <a:txBody>
                    <a:bodyPr/>
                    <a:lstStyle/>
                    <a:p>
                      <a:r>
                        <a:rPr lang="en-US"/>
                        <a:t>6.3 Hours</a:t>
                      </a:r>
                      <a:endParaRPr lang="en-IN" dirty="0"/>
                    </a:p>
                  </a:txBody>
                  <a:tcPr/>
                </a:tc>
                <a:tc>
                  <a:txBody>
                    <a:bodyPr/>
                    <a:lstStyle/>
                    <a:p>
                      <a:r>
                        <a:rPr lang="en-US" dirty="0"/>
                        <a:t> 3-4 min. </a:t>
                      </a:r>
                      <a:endParaRPr lang="en-IN" dirty="0"/>
                    </a:p>
                  </a:txBody>
                  <a:tcPr/>
                </a:tc>
                <a:extLst>
                  <a:ext uri="{0D108BD9-81ED-4DB2-BD59-A6C34878D82A}">
                    <a16:rowId xmlns:a16="http://schemas.microsoft.com/office/drawing/2014/main" val="10005"/>
                  </a:ext>
                </a:extLst>
              </a:tr>
              <a:tr h="732257">
                <a:tc>
                  <a:txBody>
                    <a:bodyPr/>
                    <a:lstStyle/>
                    <a:p>
                      <a:r>
                        <a:rPr lang="en-US" dirty="0"/>
                        <a:t>PRICE</a:t>
                      </a:r>
                      <a:endParaRPr lang="en-IN" dirty="0"/>
                    </a:p>
                  </a:txBody>
                  <a:tcPr/>
                </a:tc>
                <a:tc>
                  <a:txBody>
                    <a:bodyPr/>
                    <a:lstStyle/>
                    <a:p>
                      <a:r>
                        <a:rPr lang="en-US" dirty="0"/>
                        <a:t>$10,000</a:t>
                      </a:r>
                      <a:endParaRPr lang="en-IN" dirty="0"/>
                    </a:p>
                  </a:txBody>
                  <a:tcPr/>
                </a:tc>
                <a:tc>
                  <a:txBody>
                    <a:bodyPr/>
                    <a:lstStyle/>
                    <a:p>
                      <a:r>
                        <a:rPr lang="en-US" dirty="0"/>
                        <a:t>$9,4000</a:t>
                      </a:r>
                      <a:endParaRPr lang="en-IN" dirty="0"/>
                    </a:p>
                  </a:txBody>
                  <a:tcPr/>
                </a:tc>
                <a:tc>
                  <a:txBody>
                    <a:bodyPr/>
                    <a:lstStyle/>
                    <a:p>
                      <a:r>
                        <a:rPr lang="en-US" dirty="0"/>
                        <a:t>$3,4000</a:t>
                      </a:r>
                      <a:endParaRPr lang="en-IN"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6B12A85A-7D2D-BBD6-9779-D1975E30414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sz="48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DUAL ENERGY MODE</a:t>
            </a:r>
            <a:endParaRPr kumimoji="0" lang="en-US" altLang="en-US" sz="48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endParaRPr>
          </a:p>
        </p:txBody>
      </p:sp>
      <p:sp>
        <p:nvSpPr>
          <p:cNvPr id="3" name="Rectangle 3"/>
          <p:cNvSpPr txBox="1">
            <a:spLocks noChangeArrowheads="1"/>
          </p:cNvSpPr>
          <p:nvPr/>
        </p:nvSpPr>
        <p:spPr>
          <a:xfrm>
            <a:off x="457200" y="1295400"/>
            <a:ext cx="4038600" cy="5410200"/>
          </a:xfrm>
          <a:prstGeom prst="rect">
            <a:avLst/>
          </a:prstGeom>
        </p:spPr>
        <p:txBody>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Tx/>
              <a:buNone/>
              <a:defRPr/>
            </a:pPr>
            <a:r>
              <a:rPr kumimoji="0" lang="en-US"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altLang="en-US" sz="24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SINGLE ENERGY MODE</a:t>
            </a:r>
            <a:r>
              <a:rPr kumimoji="0" lang="en-US" altLang="en-US" sz="2400" b="0" i="0" u="none" strike="noStrike" kern="1200" cap="none" spc="0" normalizeH="0" baseline="0" noProof="0" dirty="0">
                <a:ln>
                  <a:noFill/>
                </a:ln>
                <a:solidFill>
                  <a:srgbClr val="00B0F0"/>
                </a:solidFill>
                <a:effectLst/>
                <a:uLnTx/>
                <a:uFillTx/>
                <a:latin typeface="+mn-lt"/>
                <a:ea typeface="+mn-ea"/>
                <a:cs typeface="+mn-cs"/>
              </a:rPr>
              <a:t>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Tx/>
              <a:buNone/>
              <a:defRPr/>
            </a:pPr>
            <a:endParaRPr kumimoji="0" lang="en-US" altLang="en-US" sz="1800" b="0" i="0" u="none" strike="noStrike" kern="1200" cap="none" spc="0" normalizeH="0" baseline="0" noProof="0" dirty="0">
              <a:ln>
                <a:noFill/>
              </a:ln>
              <a:solidFill>
                <a:srgbClr val="CC00CC"/>
              </a:solidFill>
              <a:effectLst/>
              <a:uLnTx/>
              <a:uFillTx/>
              <a:latin typeface="+mn-lt"/>
              <a:ea typeface="+mn-ea"/>
              <a:cs typeface="+mn-cs"/>
            </a:endParaRP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altLang="en-US" sz="2400" b="0" i="0" u="none" strike="noStrike" kern="1200" cap="none" spc="0" normalizeH="0" baseline="0" noProof="0" dirty="0">
                <a:ln>
                  <a:noFill/>
                </a:ln>
                <a:solidFill>
                  <a:srgbClr val="0000FF"/>
                </a:solidFill>
                <a:effectLst/>
                <a:uLnTx/>
                <a:uFillTx/>
                <a:latin typeface="+mn-lt"/>
                <a:ea typeface="+mn-ea"/>
                <a:cs typeface="+mn-cs"/>
              </a:rPr>
              <a:t> </a:t>
            </a:r>
            <a:r>
              <a:rPr kumimoji="0" lang="en-US" altLang="en-US" sz="2400" b="0" i="1" u="none" strike="noStrike" kern="1200" cap="none" spc="0" normalizeH="0" baseline="0" noProof="0" dirty="0">
                <a:ln>
                  <a:noFill/>
                </a:ln>
                <a:effectLst/>
                <a:uLnTx/>
                <a:uFillTx/>
                <a:latin typeface="Constantia" panose="02030602050306030303" pitchFamily="18" charset="0"/>
                <a:ea typeface="+mn-ea"/>
                <a:cs typeface="+mn-cs"/>
              </a:rPr>
              <a:t>It uses only compressed air as fuel </a:t>
            </a: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sz="2400" b="0" i="1" u="none" strike="noStrike" kern="1200" cap="none" spc="0" normalizeH="0" baseline="0" noProof="0" dirty="0">
                <a:ln>
                  <a:noFill/>
                </a:ln>
                <a:effectLst/>
                <a:uLnTx/>
                <a:uFillTx/>
                <a:latin typeface="Constantia" panose="02030602050306030303" pitchFamily="18" charset="0"/>
                <a:ea typeface="+mn-ea"/>
                <a:cs typeface="+mn-cs"/>
              </a:rPr>
              <a:t>  It runs completely on compressed air </a:t>
            </a: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sz="2400" b="0" i="1" u="none" strike="noStrike" kern="1200" cap="none" spc="0" normalizeH="0" baseline="0" noProof="0" dirty="0">
                <a:ln>
                  <a:noFill/>
                </a:ln>
                <a:effectLst/>
                <a:uLnTx/>
                <a:uFillTx/>
                <a:latin typeface="Constantia" panose="02030602050306030303" pitchFamily="18" charset="0"/>
                <a:ea typeface="+mn-ea"/>
                <a:cs typeface="+mn-cs"/>
              </a:rPr>
              <a:t>   It causes less pollution</a:t>
            </a: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lang="en-US" sz="2400" i="1" dirty="0">
                <a:latin typeface="Constantia" panose="02030602050306030303" pitchFamily="18" charset="0"/>
              </a:rPr>
              <a:t>Has a maximum speed of 110km/h.</a:t>
            </a:r>
            <a:endParaRPr kumimoji="0" lang="en-US" sz="2400" b="0" i="1" u="none" strike="noStrike" kern="1200" cap="none" spc="0" normalizeH="0" baseline="0" noProof="0" dirty="0">
              <a:ln>
                <a:noFill/>
              </a:ln>
              <a:effectLst/>
              <a:uLnTx/>
              <a:uFillTx/>
              <a:latin typeface="Constantia" panose="02030602050306030303" pitchFamily="18"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Rectangle 4"/>
          <p:cNvSpPr txBox="1">
            <a:spLocks noChangeArrowheads="1"/>
          </p:cNvSpPr>
          <p:nvPr/>
        </p:nvSpPr>
        <p:spPr>
          <a:xfrm>
            <a:off x="4343400" y="1295400"/>
            <a:ext cx="4343400" cy="4830763"/>
          </a:xfrm>
          <a:prstGeom prst="rect">
            <a:avLst/>
          </a:prstGeom>
        </p:spPr>
        <p:txBody>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Tx/>
              <a:buNone/>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24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DUAL ENERGY MODE</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Tx/>
              <a:buNone/>
              <a:defRPr/>
            </a:pPr>
            <a:endParaRPr kumimoji="0" lang="en-US" sz="2400" b="1" i="1"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endParaRP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sz="1800" b="0" i="0" u="none" strike="noStrike" kern="1200" cap="none" spc="0" normalizeH="0" baseline="0" noProof="0" dirty="0">
                <a:ln>
                  <a:noFill/>
                </a:ln>
                <a:effectLst/>
                <a:uLnTx/>
                <a:uFillTx/>
                <a:latin typeface="+mn-lt"/>
                <a:ea typeface="+mn-ea"/>
                <a:cs typeface="+mn-cs"/>
              </a:rPr>
              <a:t> </a:t>
            </a:r>
            <a:r>
              <a:rPr kumimoji="0" lang="en-US" sz="2400" b="0" i="1" u="none" strike="noStrike" kern="1200" cap="none" spc="0" normalizeH="0" baseline="0" noProof="0" dirty="0">
                <a:ln>
                  <a:noFill/>
                </a:ln>
                <a:effectLst/>
                <a:uLnTx/>
                <a:uFillTx/>
                <a:latin typeface="Constantia" panose="02030602050306030303" pitchFamily="18" charset="0"/>
                <a:ea typeface="+mn-ea"/>
                <a:cs typeface="+mn-cs"/>
              </a:rPr>
              <a:t>It uses compressed air and also fossil fuels as fuel </a:t>
            </a:r>
            <a:endParaRPr kumimoji="0" lang="en-US" sz="2400" b="1" i="1" u="none" strike="noStrike" kern="1200" cap="none" spc="0" normalizeH="0" baseline="0" noProof="0" dirty="0">
              <a:ln>
                <a:noFill/>
              </a:ln>
              <a:effectLst/>
              <a:uLnTx/>
              <a:uFillTx/>
              <a:latin typeface="Constantia" panose="02030602050306030303" pitchFamily="18" charset="0"/>
              <a:ea typeface="+mn-ea"/>
              <a:cs typeface="+mn-cs"/>
            </a:endParaRP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sz="2400" b="0" i="1" u="none" strike="noStrike" kern="1200" cap="none" spc="0" normalizeH="0" baseline="0" noProof="0" dirty="0">
                <a:ln>
                  <a:noFill/>
                </a:ln>
                <a:effectLst/>
                <a:uLnTx/>
                <a:uFillTx/>
                <a:latin typeface="Constantia" panose="02030602050306030303" pitchFamily="18" charset="0"/>
                <a:ea typeface="+mn-ea"/>
                <a:cs typeface="+mn-cs"/>
              </a:rPr>
              <a:t>At over 50km/hr engine will switch to fuel mode </a:t>
            </a:r>
          </a:p>
          <a:p>
            <a:pPr marL="342900" marR="0" lvl="0" indent="-342900" algn="l" defTabSz="457200" rtl="0" eaLnBrk="1" fontAlgn="auto" latinLnBrk="0" hangingPunct="1">
              <a:lnSpc>
                <a:spcPct val="150000"/>
              </a:lnSpc>
              <a:spcBef>
                <a:spcPts val="1000"/>
              </a:spcBef>
              <a:spcAft>
                <a:spcPts val="0"/>
              </a:spcAft>
              <a:buClr>
                <a:schemeClr val="accent1"/>
              </a:buClr>
              <a:buSzPct val="80000"/>
              <a:buFont typeface="Wingdings" panose="05000000000000000000" pitchFamily="2" charset="2"/>
              <a:buChar char="Ø"/>
              <a:defRPr/>
            </a:pPr>
            <a:r>
              <a:rPr kumimoji="0" lang="en-US" sz="2400" b="0" i="1" u="none" strike="noStrike" kern="1200" cap="none" spc="0" normalizeH="0" baseline="0" noProof="0" dirty="0">
                <a:ln>
                  <a:noFill/>
                </a:ln>
                <a:effectLst/>
                <a:uLnTx/>
                <a:uFillTx/>
                <a:latin typeface="Constantia" panose="02030602050306030303" pitchFamily="18" charset="0"/>
                <a:ea typeface="+mn-ea"/>
                <a:cs typeface="+mn-cs"/>
              </a:rPr>
              <a:t>It causes more pollution  </a:t>
            </a:r>
          </a:p>
        </p:txBody>
      </p:sp>
      <p:sp>
        <p:nvSpPr>
          <p:cNvPr id="5" name="Footer Placeholder 4">
            <a:extLst>
              <a:ext uri="{FF2B5EF4-FFF2-40B4-BE49-F238E27FC236}">
                <a16:creationId xmlns:a16="http://schemas.microsoft.com/office/drawing/2014/main" id="{1AEAF922-13A2-C595-B695-0EE991402BE1}"/>
              </a:ext>
            </a:extLst>
          </p:cNvPr>
          <p:cNvSpPr>
            <a:spLocks noGrp="1"/>
          </p:cNvSpPr>
          <p:nvPr>
            <p:ph type="ftr" sz="quarter" idx="11"/>
          </p:nvPr>
        </p:nvSpPr>
        <p:spPr>
          <a:xfrm>
            <a:off x="508000" y="6041363"/>
            <a:ext cx="4723209" cy="969037"/>
          </a:xfrm>
        </p:spPr>
        <p:txBody>
          <a:bodyPr/>
          <a:lstStyle/>
          <a:p>
            <a:r>
              <a:rPr lang="en-US" dirty="0"/>
              <a:t>ANJERI PHELESTUS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553200" y="4191000"/>
            <a:ext cx="2362200" cy="2352675"/>
          </a:xfrm>
          <a:prstGeom prst="rect">
            <a:avLst/>
          </a:prstGeom>
          <a:noFill/>
          <a:ln w="9525">
            <a:noFill/>
            <a:miter lim="800000"/>
            <a:headEnd/>
            <a:tailEnd/>
          </a:ln>
          <a:effectLst/>
        </p:spPr>
      </p:pic>
      <p:sp>
        <p:nvSpPr>
          <p:cNvPr id="13" name="Rectangle 12"/>
          <p:cNvSpPr/>
          <p:nvPr/>
        </p:nvSpPr>
        <p:spPr>
          <a:xfrm>
            <a:off x="3352800" y="1600200"/>
            <a:ext cx="1905000" cy="2123658"/>
          </a:xfrm>
          <a:prstGeom prst="rect">
            <a:avLst/>
          </a:prstGeom>
        </p:spPr>
        <p:txBody>
          <a:bodyPr wrap="square">
            <a:spAutoFit/>
          </a:bodyPr>
          <a:lstStyle/>
          <a:p>
            <a:r>
              <a:rPr lang="en-US" sz="2200" b="1" dirty="0">
                <a:latin typeface="Times New Roman" panose="02020603050405020304" pitchFamily="18" charset="0"/>
              </a:rPr>
              <a:t>1. Family </a:t>
            </a:r>
          </a:p>
          <a:p>
            <a:r>
              <a:rPr lang="en-US" sz="2200" b="1" dirty="0">
                <a:latin typeface="Times New Roman" panose="02020603050405020304" pitchFamily="18" charset="0"/>
              </a:rPr>
              <a:t>    Cars</a:t>
            </a:r>
          </a:p>
          <a:p>
            <a:r>
              <a:rPr lang="en-US" sz="2200" b="1" dirty="0">
                <a:latin typeface="Times New Roman" panose="02020603050405020304" pitchFamily="18" charset="0"/>
              </a:rPr>
              <a:t>2. Vans</a:t>
            </a:r>
          </a:p>
          <a:p>
            <a:r>
              <a:rPr lang="en-US" sz="2200" b="1" dirty="0">
                <a:latin typeface="Times New Roman" panose="02020603050405020304" pitchFamily="18" charset="0"/>
              </a:rPr>
              <a:t>3. Taxis</a:t>
            </a:r>
          </a:p>
          <a:p>
            <a:r>
              <a:rPr lang="en-US" sz="2200" b="1" dirty="0">
                <a:latin typeface="Times New Roman" panose="02020603050405020304" pitchFamily="18" charset="0"/>
              </a:rPr>
              <a:t>4. Pick-Ups</a:t>
            </a:r>
          </a:p>
          <a:p>
            <a:r>
              <a:rPr lang="en-US" sz="2200" b="1" dirty="0">
                <a:latin typeface="Times New Roman" panose="02020603050405020304" pitchFamily="18" charset="0"/>
              </a:rPr>
              <a:t>5. Mini-Cats</a:t>
            </a:r>
          </a:p>
        </p:txBody>
      </p:sp>
      <p:sp>
        <p:nvSpPr>
          <p:cNvPr id="14" name="TextBox 13"/>
          <p:cNvSpPr txBox="1"/>
          <p:nvPr/>
        </p:nvSpPr>
        <p:spPr>
          <a:xfrm>
            <a:off x="2133600" y="381000"/>
            <a:ext cx="35052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Applications</a:t>
            </a:r>
          </a:p>
        </p:txBody>
      </p:sp>
      <p:pic>
        <p:nvPicPr>
          <p:cNvPr id="1027" name="Picture 3"/>
          <p:cNvPicPr>
            <a:picLocks noChangeAspect="1" noChangeArrowheads="1"/>
          </p:cNvPicPr>
          <p:nvPr/>
        </p:nvPicPr>
        <p:blipFill>
          <a:blip r:embed="rId3"/>
          <a:srcRect/>
          <a:stretch>
            <a:fillRect/>
          </a:stretch>
        </p:blipFill>
        <p:spPr bwMode="auto">
          <a:xfrm>
            <a:off x="3352800" y="4343400"/>
            <a:ext cx="3243072" cy="2133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33400" y="4419600"/>
            <a:ext cx="2895600" cy="23164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28600" y="1371600"/>
            <a:ext cx="3143250" cy="2819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181600" y="1219200"/>
            <a:ext cx="3733800" cy="298704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9904DC8B-1128-A7D1-F9A7-EB44B0DCAFD1}"/>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184731" cy="1477328"/>
          </a:xfrm>
          <a:prstGeom prst="rect">
            <a:avLst/>
          </a:prstGeom>
          <a:noFill/>
        </p:spPr>
        <p:txBody>
          <a:bodyPr wrap="none" rtlCol="0">
            <a:spAutoFit/>
          </a:bodyPr>
          <a:lstStyle/>
          <a:p>
            <a:endParaRPr lang="en-US" sz="3600" b="1" dirty="0">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p:nvPr/>
        </p:nvSpPr>
        <p:spPr>
          <a:xfrm>
            <a:off x="228600" y="457200"/>
            <a:ext cx="6110326" cy="3880773"/>
          </a:xfrm>
          <a:prstGeom prst="rect">
            <a:avLst/>
          </a:prstGeom>
        </p:spPr>
        <p:txBody>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None/>
              <a:defRPr/>
            </a:pPr>
            <a:r>
              <a:rPr lang="en-IN" sz="3200" b="1" dirty="0">
                <a:latin typeface="Times New Roman" panose="02020603050405020304" pitchFamily="18" charset="0"/>
                <a:cs typeface="Times New Roman" panose="02020603050405020304" pitchFamily="18" charset="0"/>
              </a:rPr>
              <a:t>Current research</a:t>
            </a:r>
          </a:p>
          <a:p>
            <a:pPr lvl="0" defTabSz="457200">
              <a:spcBef>
                <a:spcPts val="1000"/>
              </a:spcBef>
              <a:buClr>
                <a:schemeClr val="accent1"/>
              </a:buClr>
              <a:buSzPct val="80000"/>
              <a:defRPr/>
            </a:pPr>
            <a:r>
              <a:rPr lang="en-IN" b="1" dirty="0" err="1">
                <a:latin typeface="Times New Roman" panose="02020603050405020304" pitchFamily="18" charset="0"/>
                <a:cs typeface="Times New Roman" panose="02020603050405020304" pitchFamily="18" charset="0"/>
              </a:rPr>
              <a:t>EngineAir</a:t>
            </a:r>
            <a:endParaRPr kumimoji="0" lang="en-IN"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EngineAir</a:t>
            </a: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 an Australian company, is making a rotary engine powered by compressed air, called The</a:t>
            </a:r>
            <a:r>
              <a:rPr kumimoji="0" lang="en-IN"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Di Pietro motor.</a:t>
            </a:r>
          </a:p>
          <a:p>
            <a:pPr marL="342900" marR="0" lvl="0" indent="-342900" algn="just"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The Di Pietro motor concept is based on a rotary piston</a:t>
            </a:r>
          </a:p>
          <a:p>
            <a:pPr marL="342900" marR="0" lvl="0" indent="-342900" algn="just"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endPar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the Di Pietro motor uses a simple cylindrical rotary piston (shaft driver) which rolls, with little friction, inside the cylindrical stator. It can be used in boat, cars, burden carriers and other vehicles.</a:t>
            </a:r>
          </a:p>
          <a:p>
            <a:pPr marL="342900" marR="0" lvl="0" indent="-342900" algn="just" defTabSz="457200" rtl="0" eaLnBrk="1" fontAlgn="auto" latinLnBrk="0" hangingPunct="1">
              <a:lnSpc>
                <a:spcPct val="100000"/>
              </a:lnSpc>
              <a:spcBef>
                <a:spcPts val="1000"/>
              </a:spcBef>
              <a:spcAft>
                <a:spcPts val="0"/>
              </a:spcAft>
              <a:buClr>
                <a:schemeClr val="accent1"/>
              </a:buClr>
              <a:buSzPct val="80000"/>
              <a:defRPr/>
            </a:pPr>
            <a:endPar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algn="just">
              <a:defRPr/>
            </a:pPr>
            <a:r>
              <a:rPr lang="en-IN" b="1" dirty="0">
                <a:latin typeface="Times New Roman" panose="02020603050405020304" pitchFamily="18" charset="0"/>
                <a:cs typeface="Times New Roman" panose="02020603050405020304" pitchFamily="18" charset="0"/>
              </a:rPr>
              <a:t>Energine</a:t>
            </a:r>
          </a:p>
          <a:p>
            <a:pPr algn="just">
              <a:defRPr/>
            </a:pPr>
            <a:endParaRPr lang="en-IN" b="1" dirty="0">
              <a:latin typeface="Times New Roman" panose="02020603050405020304" pitchFamily="18" charset="0"/>
              <a:cs typeface="Times New Roman" panose="02020603050405020304" pitchFamily="18" charset="0"/>
            </a:endParaRPr>
          </a:p>
          <a:p>
            <a:pPr algn="just">
              <a:buFont typeface="Wingdings 3" panose="05040102010807070707" charset="2"/>
              <a:buChar char=""/>
              <a:defRPr/>
            </a:pPr>
            <a:r>
              <a:rPr lang="en-IN" dirty="0">
                <a:solidFill>
                  <a:schemeClr val="tx1">
                    <a:lumMod val="75000"/>
                    <a:lumOff val="25000"/>
                  </a:schemeClr>
                </a:solidFill>
                <a:latin typeface="Times New Roman" panose="02020603050405020304" pitchFamily="18" charset="0"/>
                <a:cs typeface="Times New Roman" panose="02020603050405020304" pitchFamily="18" charset="0"/>
              </a:rPr>
              <a:t>The Energine Corporation was a South Korean company that claimed to deliver fully assembled cars running on a </a:t>
            </a:r>
            <a:r>
              <a:rPr lang="en-IN" b="1" dirty="0">
                <a:solidFill>
                  <a:srgbClr val="C00000"/>
                </a:solidFill>
                <a:latin typeface="Times New Roman" panose="02020603050405020304" pitchFamily="18" charset="0"/>
                <a:cs typeface="Times New Roman" panose="02020603050405020304" pitchFamily="18" charset="0"/>
              </a:rPr>
              <a:t>hybrid compressed air and electric engine</a:t>
            </a:r>
            <a:r>
              <a:rPr lang="en-IN"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defRPr/>
            </a:pPr>
            <a:endParaRPr lang="en-IN"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endParaRPr kumimoji="0" lang="en-IN"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4" name="Picture 3"/>
          <p:cNvPicPr>
            <a:picLocks noChangeAspect="1"/>
          </p:cNvPicPr>
          <p:nvPr/>
        </p:nvPicPr>
        <p:blipFill>
          <a:blip r:embed="rId2"/>
          <a:srcRect/>
          <a:stretch>
            <a:fillRect/>
          </a:stretch>
        </p:blipFill>
        <p:spPr bwMode="auto">
          <a:xfrm>
            <a:off x="6248400" y="1524000"/>
            <a:ext cx="2743200" cy="1879168"/>
          </a:xfrm>
          <a:prstGeom prst="rect">
            <a:avLst/>
          </a:prstGeom>
          <a:noFill/>
          <a:ln w="9525">
            <a:noFill/>
            <a:miter lim="800000"/>
            <a:headEnd/>
            <a:tailEnd/>
          </a:ln>
        </p:spPr>
      </p:pic>
      <p:sp>
        <p:nvSpPr>
          <p:cNvPr id="5" name="TextBox 4"/>
          <p:cNvSpPr txBox="1"/>
          <p:nvPr/>
        </p:nvSpPr>
        <p:spPr>
          <a:xfrm>
            <a:off x="6858000" y="3505200"/>
            <a:ext cx="1768754" cy="369332"/>
          </a:xfrm>
          <a:prstGeom prst="rect">
            <a:avLst/>
          </a:prstGeom>
          <a:noFill/>
        </p:spPr>
        <p:txBody>
          <a:bodyPr wrap="none" rtlCol="0">
            <a:spAutoFit/>
          </a:bodyPr>
          <a:lstStyle/>
          <a:p>
            <a:r>
              <a:rPr lang="en-IN" b="1" dirty="0">
                <a:latin typeface="Times New Roman" panose="02020603050405020304" pitchFamily="18" charset="0"/>
                <a:cs typeface="Times New Roman" panose="02020603050405020304" pitchFamily="18" charset="0"/>
              </a:rPr>
              <a:t>Di Pietro motor</a:t>
            </a:r>
            <a:r>
              <a:rPr lang="en-IN" b="1" dirty="0">
                <a:solidFill>
                  <a:srgbClr val="C00000"/>
                </a:solidFill>
                <a:latin typeface="Times New Roman" panose="02020603050405020304" pitchFamily="18" charset="0"/>
                <a:cs typeface="Times New Roman" panose="02020603050405020304" pitchFamily="18" charset="0"/>
              </a:rPr>
              <a:t>.</a:t>
            </a:r>
            <a:endParaRPr lang="en-US" dirty="0"/>
          </a:p>
        </p:txBody>
      </p:sp>
      <p:sp>
        <p:nvSpPr>
          <p:cNvPr id="3" name="Footer Placeholder 2">
            <a:extLst>
              <a:ext uri="{FF2B5EF4-FFF2-40B4-BE49-F238E27FC236}">
                <a16:creationId xmlns:a16="http://schemas.microsoft.com/office/drawing/2014/main" id="{FBF863E5-F98C-477E-91F2-100DEDE1A2A0}"/>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7924800" cy="5078313"/>
          </a:xfrm>
          <a:prstGeom prst="rect">
            <a:avLst/>
          </a:prstGeom>
        </p:spPr>
        <p:txBody>
          <a:bodyPr wrap="square">
            <a:spAutoFit/>
          </a:bodyPr>
          <a:lstStyle/>
          <a:p>
            <a:pPr algn="ctr">
              <a:lnSpc>
                <a:spcPct val="150000"/>
              </a:lnSpc>
            </a:pPr>
            <a:r>
              <a:rPr lang="en-US" sz="3600" b="1" dirty="0">
                <a:latin typeface="Times New Roman" panose="02020603050405020304" pitchFamily="18" charset="0"/>
                <a:cs typeface="Times New Roman" panose="02020603050405020304" pitchFamily="18" charset="0"/>
              </a:rPr>
              <a:t>Conclusion</a:t>
            </a:r>
          </a:p>
          <a:p>
            <a:pPr>
              <a:lnSpc>
                <a:spcPct val="150000"/>
              </a:lnSpc>
              <a:buFont typeface="Wingdings" panose="05000000000000000000" pitchFamily="2" charset="2"/>
              <a:buChar char="Ø"/>
            </a:pPr>
            <a:endParaRPr lang="en-US" dirty="0">
              <a:latin typeface="Times New Roman" panose="02020603050405020304" pitchFamily="18" charset="0"/>
            </a:endParaRPr>
          </a:p>
          <a:p>
            <a:pPr>
              <a:lnSpc>
                <a:spcPct val="150000"/>
              </a:lnSpc>
              <a:buFont typeface="Wingdings" panose="05000000000000000000" pitchFamily="2" charset="2"/>
              <a:buChar char="Ø"/>
            </a:pPr>
            <a:r>
              <a:rPr lang="en-US" dirty="0">
                <a:latin typeface="Times New Roman" panose="02020603050405020304" pitchFamily="18" charset="0"/>
              </a:rPr>
              <a:t>The air powered cars are the best options which provide most </a:t>
            </a:r>
          </a:p>
          <a:p>
            <a:pPr>
              <a:lnSpc>
                <a:spcPct val="150000"/>
              </a:lnSpc>
            </a:pPr>
            <a:r>
              <a:rPr lang="en-US" dirty="0">
                <a:latin typeface="Times New Roman" panose="02020603050405020304" pitchFamily="18" charset="0"/>
              </a:rPr>
              <a:t>    comprehensive answer to the present urban pollution problems in simple, </a:t>
            </a:r>
          </a:p>
          <a:p>
            <a:pPr>
              <a:lnSpc>
                <a:spcPct val="150000"/>
              </a:lnSpc>
            </a:pPr>
            <a:r>
              <a:rPr lang="en-US" dirty="0">
                <a:latin typeface="Times New Roman" panose="02020603050405020304" pitchFamily="18" charset="0"/>
              </a:rPr>
              <a:t>    economic and inoffensive manner. </a:t>
            </a:r>
          </a:p>
          <a:p>
            <a:pPr>
              <a:lnSpc>
                <a:spcPct val="150000"/>
              </a:lnSpc>
            </a:pPr>
            <a:endParaRPr lang="en-US" dirty="0">
              <a:latin typeface="Times New Roman" panose="02020603050405020304" pitchFamily="18" charset="0"/>
            </a:endParaRPr>
          </a:p>
          <a:p>
            <a:pPr>
              <a:lnSpc>
                <a:spcPct val="150000"/>
              </a:lnSpc>
              <a:buFont typeface="Wingdings" panose="05000000000000000000" pitchFamily="2" charset="2"/>
              <a:buChar char="Ø"/>
            </a:pPr>
            <a:r>
              <a:rPr lang="en-US" dirty="0">
                <a:latin typeface="Times New Roman" panose="02020603050405020304" pitchFamily="18" charset="0"/>
              </a:rPr>
              <a:t>These are clean, easy to drive, comparatively low cost and does not take a life time  to pay off. </a:t>
            </a:r>
          </a:p>
          <a:p>
            <a:pPr>
              <a:lnSpc>
                <a:spcPct val="150000"/>
              </a:lnSpc>
              <a:buFont typeface="Wingdings" panose="05000000000000000000" pitchFamily="2" charset="2"/>
              <a:buChar char="Ø"/>
            </a:pPr>
            <a:endParaRPr lang="en-US" dirty="0">
              <a:latin typeface="Times New Roman" panose="02020603050405020304" pitchFamily="18" charset="0"/>
            </a:endParaRPr>
          </a:p>
          <a:p>
            <a:pPr>
              <a:lnSpc>
                <a:spcPct val="150000"/>
              </a:lnSpc>
              <a:buFont typeface="Wingdings" panose="05000000000000000000" pitchFamily="2" charset="2"/>
              <a:buChar char="Ø"/>
            </a:pPr>
            <a:r>
              <a:rPr lang="en-US" dirty="0">
                <a:latin typeface="Times New Roman" panose="02020603050405020304" pitchFamily="18" charset="0"/>
              </a:rPr>
              <a:t>Thus these vehicles are safe to manufacture, safe to use, safe to users and also </a:t>
            </a:r>
          </a:p>
          <a:p>
            <a:pPr>
              <a:lnSpc>
                <a:spcPct val="150000"/>
              </a:lnSpc>
            </a:pPr>
            <a:r>
              <a:rPr lang="en-US" dirty="0">
                <a:latin typeface="Times New Roman" panose="02020603050405020304" pitchFamily="18" charset="0"/>
              </a:rPr>
              <a:t>    environment friendly.</a:t>
            </a:r>
            <a:endParaRPr lang="en-IN" dirty="0"/>
          </a:p>
        </p:txBody>
      </p:sp>
      <p:sp>
        <p:nvSpPr>
          <p:cNvPr id="3" name="Footer Placeholder 2">
            <a:extLst>
              <a:ext uri="{FF2B5EF4-FFF2-40B4-BE49-F238E27FC236}">
                <a16:creationId xmlns:a16="http://schemas.microsoft.com/office/drawing/2014/main" id="{D692D5BD-1D4D-D2BF-949E-A889D5185570}"/>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BA874-A1EF-6EBD-3507-70191683CB46}"/>
              </a:ext>
            </a:extLst>
          </p:cNvPr>
          <p:cNvSpPr txBox="1"/>
          <p:nvPr/>
        </p:nvSpPr>
        <p:spPr>
          <a:xfrm>
            <a:off x="457199" y="1002723"/>
            <a:ext cx="8153401" cy="3416320"/>
          </a:xfrm>
          <a:prstGeom prst="rect">
            <a:avLst/>
          </a:prstGeom>
          <a:noFill/>
        </p:spPr>
        <p:txBody>
          <a:bodyPr wrap="square">
            <a:spAutoFit/>
          </a:bodyPr>
          <a:lstStyle/>
          <a:p>
            <a:pPr defTabSz="342900"/>
            <a:r>
              <a:rPr lang="en-US" b="1" dirty="0">
                <a:solidFill>
                  <a:prstClr val="black"/>
                </a:solidFill>
                <a:latin typeface="Trebuchet MS" panose="020B0603020202020204"/>
              </a:rPr>
              <a:t> IN THE CASE OF SOLAR PANELS</a:t>
            </a:r>
          </a:p>
          <a:p>
            <a:pPr defTabSz="342900"/>
            <a:r>
              <a:rPr lang="en-US" dirty="0">
                <a:solidFill>
                  <a:prstClr val="black"/>
                </a:solidFill>
                <a:latin typeface="Trebuchet MS" panose="020B0603020202020204"/>
              </a:rPr>
              <a:t>power production occurs during daylight hours, which typically occurs when residents are not drawing a big electrical load because much of the household is not at home. Conversely, during nighttime hours, when lights are on and residents are in general using more electricity, the solar panels are sitting idle. Thus, without appropriate energy storage methods, excess power generation cannot be saved for later use. Compressed air energy storage (CAES) plants offer one solution to this obstacle with the ability to convert off-peak reduced-cost grid electricity (or any form of renewable energy with an inherently variable output) to stored energy in the form of high-pressure air. When electricity demand signal grows, this compressed air can be converted back to electricity by an expansion device.</a:t>
            </a:r>
          </a:p>
        </p:txBody>
      </p:sp>
      <p:sp>
        <p:nvSpPr>
          <p:cNvPr id="2" name="Footer Placeholder 1">
            <a:extLst>
              <a:ext uri="{FF2B5EF4-FFF2-40B4-BE49-F238E27FC236}">
                <a16:creationId xmlns:a16="http://schemas.microsoft.com/office/drawing/2014/main" id="{4B891072-1F6A-1910-97CF-2250CA6D3D78}"/>
              </a:ext>
            </a:extLst>
          </p:cNvPr>
          <p:cNvSpPr>
            <a:spLocks noGrp="1"/>
          </p:cNvSpPr>
          <p:nvPr>
            <p:ph type="ftr" sz="quarter" idx="11"/>
          </p:nvPr>
        </p:nvSpPr>
        <p:spPr/>
        <p:txBody>
          <a:bodyPr/>
          <a:lstStyle/>
          <a:p>
            <a:pPr defTabSz="342900"/>
            <a:r>
              <a:rPr lang="en-US">
                <a:solidFill>
                  <a:prstClr val="black">
                    <a:tint val="75000"/>
                  </a:prstClr>
                </a:solidFill>
                <a:latin typeface="Trebuchet MS" panose="020B0603020202020204"/>
              </a:rPr>
              <a:t>ANJERI PHELESTUS</a:t>
            </a:r>
            <a:endParaRPr lang="en-KE">
              <a:solidFill>
                <a:prstClr val="black">
                  <a:tint val="75000"/>
                </a:prstClr>
              </a:solidFill>
              <a:latin typeface="Trebuchet MS" panose="020B0603020202020204"/>
            </a:endParaRPr>
          </a:p>
        </p:txBody>
      </p:sp>
    </p:spTree>
    <p:extLst>
      <p:ext uri="{BB962C8B-B14F-4D97-AF65-F5344CB8AC3E}">
        <p14:creationId xmlns:p14="http://schemas.microsoft.com/office/powerpoint/2010/main" val="72467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FC7D-410C-697A-F2A2-464BBD1FBC00}"/>
              </a:ext>
            </a:extLst>
          </p:cNvPr>
          <p:cNvSpPr>
            <a:spLocks noGrp="1"/>
          </p:cNvSpPr>
          <p:nvPr>
            <p:ph type="title"/>
          </p:nvPr>
        </p:nvSpPr>
        <p:spPr/>
        <p:txBody>
          <a:bodyPr/>
          <a:lstStyle/>
          <a:p>
            <a:pPr algn="ctr"/>
            <a:r>
              <a:rPr lang="en-US" dirty="0"/>
              <a:t>Block diagram</a:t>
            </a:r>
            <a:endParaRPr lang="en-KE" dirty="0"/>
          </a:p>
        </p:txBody>
      </p:sp>
      <p:pic>
        <p:nvPicPr>
          <p:cNvPr id="4" name="Content Placeholder 3">
            <a:extLst>
              <a:ext uri="{FF2B5EF4-FFF2-40B4-BE49-F238E27FC236}">
                <a16:creationId xmlns:a16="http://schemas.microsoft.com/office/drawing/2014/main" id="{A5044CE8-7D1A-37E3-2639-2582FEA9DBE0}"/>
              </a:ext>
            </a:extLst>
          </p:cNvPr>
          <p:cNvPicPr>
            <a:picLocks noGrp="1" noChangeAspect="1"/>
          </p:cNvPicPr>
          <p:nvPr>
            <p:ph idx="1"/>
          </p:nvPr>
        </p:nvPicPr>
        <p:blipFill>
          <a:blip r:embed="rId2"/>
          <a:stretch>
            <a:fillRect/>
          </a:stretch>
        </p:blipFill>
        <p:spPr>
          <a:xfrm>
            <a:off x="945573" y="1676400"/>
            <a:ext cx="6401690" cy="4038600"/>
          </a:xfrm>
          <a:prstGeom prst="rect">
            <a:avLst/>
          </a:prstGeom>
        </p:spPr>
      </p:pic>
      <p:sp>
        <p:nvSpPr>
          <p:cNvPr id="3" name="Footer Placeholder 2">
            <a:extLst>
              <a:ext uri="{FF2B5EF4-FFF2-40B4-BE49-F238E27FC236}">
                <a16:creationId xmlns:a16="http://schemas.microsoft.com/office/drawing/2014/main" id="{6740B4F1-1C86-D933-E4B7-FE3D64837A2B}"/>
              </a:ext>
            </a:extLst>
          </p:cNvPr>
          <p:cNvSpPr>
            <a:spLocks noGrp="1"/>
          </p:cNvSpPr>
          <p:nvPr>
            <p:ph type="ftr" sz="quarter" idx="11"/>
          </p:nvPr>
        </p:nvSpPr>
        <p:spPr/>
        <p:txBody>
          <a:bodyPr/>
          <a:lstStyle/>
          <a:p>
            <a:pPr defTabSz="342900"/>
            <a:r>
              <a:rPr lang="en-US">
                <a:solidFill>
                  <a:prstClr val="black">
                    <a:tint val="75000"/>
                  </a:prstClr>
                </a:solidFill>
                <a:latin typeface="Trebuchet MS" panose="020B0603020202020204"/>
              </a:rPr>
              <a:t>ANJERI PHELESTUS</a:t>
            </a:r>
            <a:endParaRPr lang="en-KE">
              <a:solidFill>
                <a:prstClr val="black">
                  <a:tint val="75000"/>
                </a:prstClr>
              </a:solidFill>
              <a:latin typeface="Trebuchet MS" panose="020B0603020202020204"/>
            </a:endParaRPr>
          </a:p>
        </p:txBody>
      </p:sp>
    </p:spTree>
    <p:extLst>
      <p:ext uri="{BB962C8B-B14F-4D97-AF65-F5344CB8AC3E}">
        <p14:creationId xmlns:p14="http://schemas.microsoft.com/office/powerpoint/2010/main" val="418307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19877-C238-7DA4-50C1-C4C21076E3A4}"/>
              </a:ext>
            </a:extLst>
          </p:cNvPr>
          <p:cNvSpPr txBox="1"/>
          <p:nvPr/>
        </p:nvSpPr>
        <p:spPr>
          <a:xfrm>
            <a:off x="540327" y="1033895"/>
            <a:ext cx="8250382" cy="2239074"/>
          </a:xfrm>
          <a:prstGeom prst="rect">
            <a:avLst/>
          </a:prstGeom>
          <a:noFill/>
        </p:spPr>
        <p:txBody>
          <a:bodyPr wrap="square">
            <a:spAutoFit/>
          </a:bodyPr>
          <a:lstStyle/>
          <a:p>
            <a:pPr defTabSz="342900"/>
            <a:r>
              <a:rPr lang="en-US" dirty="0">
                <a:solidFill>
                  <a:prstClr val="black"/>
                </a:solidFill>
                <a:latin typeface="Trebuchet MS" panose="020B0603020202020204"/>
              </a:rPr>
              <a:t>The micro grid that powers the compressed air system consists of a PV array,   ultracapacitors, a maximum power point tracking (MPPT) controller, and a DC-to-AC inverter Solar radiance is converted to electrical energy by a PV array, MPPT charge controller, optimizes the PV array’s variable DC voltage output, continuously maximizing the PV array’s power output, the MPPT circuit also maximizes available loading amperage, invertor  converts the electrical current from DC to AC and sends power to the load.</a:t>
            </a:r>
          </a:p>
          <a:p>
            <a:pPr defTabSz="342900"/>
            <a:endParaRPr lang="en-KE" sz="1350" dirty="0">
              <a:solidFill>
                <a:prstClr val="black"/>
              </a:solidFill>
              <a:latin typeface="Trebuchet MS" panose="020B0603020202020204"/>
            </a:endParaRPr>
          </a:p>
        </p:txBody>
      </p:sp>
      <p:pic>
        <p:nvPicPr>
          <p:cNvPr id="4" name="Picture 3">
            <a:extLst>
              <a:ext uri="{FF2B5EF4-FFF2-40B4-BE49-F238E27FC236}">
                <a16:creationId xmlns:a16="http://schemas.microsoft.com/office/drawing/2014/main" id="{F3FBB12F-1A7B-3810-170C-759E1EE18EDB}"/>
              </a:ext>
            </a:extLst>
          </p:cNvPr>
          <p:cNvPicPr>
            <a:picLocks noChangeAspect="1"/>
          </p:cNvPicPr>
          <p:nvPr/>
        </p:nvPicPr>
        <p:blipFill>
          <a:blip r:embed="rId2"/>
          <a:stretch>
            <a:fillRect/>
          </a:stretch>
        </p:blipFill>
        <p:spPr>
          <a:xfrm>
            <a:off x="2400300" y="3167639"/>
            <a:ext cx="4343400" cy="2946077"/>
          </a:xfrm>
          <a:prstGeom prst="rect">
            <a:avLst/>
          </a:prstGeom>
        </p:spPr>
      </p:pic>
      <p:sp>
        <p:nvSpPr>
          <p:cNvPr id="2" name="Footer Placeholder 1">
            <a:extLst>
              <a:ext uri="{FF2B5EF4-FFF2-40B4-BE49-F238E27FC236}">
                <a16:creationId xmlns:a16="http://schemas.microsoft.com/office/drawing/2014/main" id="{774B32DA-66FB-0F41-5B0A-8855057641D1}"/>
              </a:ext>
            </a:extLst>
          </p:cNvPr>
          <p:cNvSpPr>
            <a:spLocks noGrp="1"/>
          </p:cNvSpPr>
          <p:nvPr>
            <p:ph type="ftr" sz="quarter" idx="11"/>
          </p:nvPr>
        </p:nvSpPr>
        <p:spPr/>
        <p:txBody>
          <a:bodyPr/>
          <a:lstStyle/>
          <a:p>
            <a:pPr defTabSz="342900"/>
            <a:r>
              <a:rPr lang="en-US">
                <a:solidFill>
                  <a:prstClr val="black">
                    <a:tint val="75000"/>
                  </a:prstClr>
                </a:solidFill>
                <a:latin typeface="Trebuchet MS" panose="020B0603020202020204"/>
              </a:rPr>
              <a:t>ANJERI PHELESTUS</a:t>
            </a:r>
            <a:endParaRPr lang="en-KE">
              <a:solidFill>
                <a:prstClr val="black">
                  <a:tint val="75000"/>
                </a:prstClr>
              </a:solidFill>
              <a:latin typeface="Trebuchet MS" panose="020B0603020202020204"/>
            </a:endParaRPr>
          </a:p>
        </p:txBody>
      </p:sp>
    </p:spTree>
    <p:extLst>
      <p:ext uri="{BB962C8B-B14F-4D97-AF65-F5344CB8AC3E}">
        <p14:creationId xmlns:p14="http://schemas.microsoft.com/office/powerpoint/2010/main" val="274316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7696200" cy="2947360"/>
          </a:xfrm>
        </p:spPr>
        <p:txBody>
          <a:bodyPr>
            <a:normAutofit/>
          </a:bodyPr>
          <a:lstStyle/>
          <a:p>
            <a:pPr algn="l">
              <a:buClr>
                <a:schemeClr val="tx1"/>
              </a:buClr>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 compressed air engine or Pneumatic motor(air motor) is a type of motor which does mechanical work by expanding compressed air.</a:t>
            </a:r>
          </a:p>
          <a:p>
            <a:pPr algn="l">
              <a:buClr>
                <a:schemeClr val="tx1"/>
              </a:buClr>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It takes compressed air and converts it to energy for mechanical work. </a:t>
            </a:r>
          </a:p>
          <a:p>
            <a:pPr algn="l">
              <a:buClr>
                <a:schemeClr val="tx1"/>
              </a:buClr>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 compressed air engine  generally convert the compressed air energy to mechanical work through either linear or rotary motion.</a:t>
            </a:r>
          </a:p>
          <a:p>
            <a:pPr algn="l">
              <a:buClr>
                <a:schemeClr val="tx1"/>
              </a:buClr>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 Linear motion can come from either a diaphragm or piston actuator, while rotary motion is supplied by either a vane type air motor or piston air motor.  </a:t>
            </a:r>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pPr algn="l"/>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US" sz="4200" b="1" dirty="0"/>
          </a:p>
          <a:p>
            <a:endParaRPr lang="en-IN" dirty="0"/>
          </a:p>
        </p:txBody>
      </p:sp>
      <p:sp>
        <p:nvSpPr>
          <p:cNvPr id="2" name="Footer Placeholder 1">
            <a:extLst>
              <a:ext uri="{FF2B5EF4-FFF2-40B4-BE49-F238E27FC236}">
                <a16:creationId xmlns:a16="http://schemas.microsoft.com/office/drawing/2014/main" id="{58A410CB-0E0A-EA01-CDDD-7005866B8DF2}"/>
              </a:ext>
            </a:extLst>
          </p:cNvPr>
          <p:cNvSpPr>
            <a:spLocks noGrp="1"/>
          </p:cNvSpPr>
          <p:nvPr>
            <p:ph type="ftr" sz="quarter" idx="11"/>
          </p:nvPr>
        </p:nvSpPr>
        <p:spPr/>
        <p:txBody>
          <a:bodyPr/>
          <a:lstStyle/>
          <a:p>
            <a:r>
              <a:rPr lang="en-US" dirty="0"/>
              <a:t>ANJERI PHELESTUS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2795581" y="3937960"/>
            <a:ext cx="2571768" cy="2158040"/>
          </a:xfrm>
          <a:prstGeom prst="rect">
            <a:avLst/>
          </a:prstGeom>
        </p:spPr>
      </p:pic>
      <p:sp>
        <p:nvSpPr>
          <p:cNvPr id="7" name="Rectangle 6"/>
          <p:cNvSpPr/>
          <p:nvPr/>
        </p:nvSpPr>
        <p:spPr>
          <a:xfrm>
            <a:off x="1143000" y="6096000"/>
            <a:ext cx="5876930" cy="646331"/>
          </a:xfrm>
          <a:prstGeom prst="rect">
            <a:avLst/>
          </a:prstGeom>
        </p:spPr>
        <p:txBody>
          <a:bodyPr wrap="none">
            <a:spAutoFit/>
          </a:bodyPr>
          <a:lstStyle/>
          <a:p>
            <a:r>
              <a:rPr lang="en-IN" dirty="0"/>
              <a:t>     </a:t>
            </a:r>
            <a:r>
              <a:rPr lang="en-IN" b="1" dirty="0"/>
              <a:t>                </a:t>
            </a:r>
            <a:r>
              <a:rPr lang="en-US" b="1" dirty="0"/>
              <a:t>Reciprocating air engine/ Piston engine</a:t>
            </a:r>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E74FE-41C0-5ADC-CF45-A7BF948E643A}"/>
              </a:ext>
            </a:extLst>
          </p:cNvPr>
          <p:cNvSpPr txBox="1"/>
          <p:nvPr/>
        </p:nvSpPr>
        <p:spPr>
          <a:xfrm>
            <a:off x="1981200" y="1219200"/>
            <a:ext cx="4876800" cy="3693319"/>
          </a:xfrm>
          <a:prstGeom prst="rect">
            <a:avLst/>
          </a:prstGeom>
          <a:noFill/>
        </p:spPr>
        <p:txBody>
          <a:bodyPr wrap="square">
            <a:spAutoFit/>
          </a:bodyPr>
          <a:lstStyle/>
          <a:p>
            <a:pPr defTabSz="342900"/>
            <a:r>
              <a:rPr lang="en-US" b="1" dirty="0">
                <a:solidFill>
                  <a:prstClr val="black"/>
                </a:solidFill>
                <a:latin typeface="Trebuchet MS" panose="020B0603020202020204"/>
              </a:rPr>
              <a:t>Startup Power and Excess Storage</a:t>
            </a:r>
          </a:p>
          <a:p>
            <a:pPr defTabSz="342900"/>
            <a:r>
              <a:rPr lang="en-US" dirty="0">
                <a:solidFill>
                  <a:prstClr val="black"/>
                </a:solidFill>
                <a:latin typeface="Trebuchet MS" panose="020B0603020202020204"/>
              </a:rPr>
              <a:t>Startup power is supplied by and excess energy storage is stored in a bank of ultracapacitors.  Portion of the PV array charge the ultracapacitor bank until voltage builds up to provide startup power to the Solar charge controller. After the charge controller starts, it uses MPPT to fully charge the ultracapacitor bank with the remaining panels. Following this startup  operation, the ultracapacitors store surplus energy when the PV array is producing power in excess of load requirements.</a:t>
            </a:r>
            <a:endParaRPr lang="en-KE" dirty="0">
              <a:solidFill>
                <a:prstClr val="black"/>
              </a:solidFill>
              <a:latin typeface="Trebuchet MS" panose="020B0603020202020204"/>
            </a:endParaRPr>
          </a:p>
        </p:txBody>
      </p:sp>
      <p:sp>
        <p:nvSpPr>
          <p:cNvPr id="2" name="Footer Placeholder 1">
            <a:extLst>
              <a:ext uri="{FF2B5EF4-FFF2-40B4-BE49-F238E27FC236}">
                <a16:creationId xmlns:a16="http://schemas.microsoft.com/office/drawing/2014/main" id="{D22306BC-0DE2-3157-D43A-B362682B5FE0}"/>
              </a:ext>
            </a:extLst>
          </p:cNvPr>
          <p:cNvSpPr>
            <a:spLocks noGrp="1"/>
          </p:cNvSpPr>
          <p:nvPr>
            <p:ph type="ftr" sz="quarter" idx="11"/>
          </p:nvPr>
        </p:nvSpPr>
        <p:spPr/>
        <p:txBody>
          <a:bodyPr/>
          <a:lstStyle/>
          <a:p>
            <a:pPr defTabSz="342900"/>
            <a:r>
              <a:rPr lang="en-US">
                <a:solidFill>
                  <a:prstClr val="black">
                    <a:tint val="75000"/>
                  </a:prstClr>
                </a:solidFill>
                <a:latin typeface="Trebuchet MS" panose="020B0603020202020204"/>
              </a:rPr>
              <a:t>ANJERI PHELESTUS</a:t>
            </a:r>
            <a:endParaRPr lang="en-KE">
              <a:solidFill>
                <a:prstClr val="black">
                  <a:tint val="75000"/>
                </a:prstClr>
              </a:solidFill>
              <a:latin typeface="Trebuchet MS" panose="020B0603020202020204"/>
            </a:endParaRPr>
          </a:p>
        </p:txBody>
      </p:sp>
    </p:spTree>
    <p:extLst>
      <p:ext uri="{BB962C8B-B14F-4D97-AF65-F5344CB8AC3E}">
        <p14:creationId xmlns:p14="http://schemas.microsoft.com/office/powerpoint/2010/main" val="390528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0" y="685800"/>
            <a:ext cx="7566025" cy="1087438"/>
          </a:xfrm>
          <a:prstGeom prst="rect">
            <a:avLst/>
          </a:prstGeom>
        </p:spPr>
        <p:txBody>
          <a:bodyPr rtlCol="0">
            <a:no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IN" sz="36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mj-ea"/>
                <a:cs typeface="Times New Roman" panose="02020603050405020304" pitchFamily="18" charset="0"/>
              </a:rPr>
              <a:t>Problems associated with the use of IC</a:t>
            </a:r>
          </a:p>
          <a:p>
            <a:pPr marL="0" marR="0" lvl="0" indent="0" algn="ctr" defTabSz="457200" rtl="0" eaLnBrk="1" fontAlgn="auto" latinLnBrk="0" hangingPunct="1">
              <a:lnSpc>
                <a:spcPct val="100000"/>
              </a:lnSpc>
              <a:spcBef>
                <a:spcPct val="0"/>
              </a:spcBef>
              <a:spcAft>
                <a:spcPts val="0"/>
              </a:spcAft>
              <a:buClrTx/>
              <a:buSzTx/>
              <a:buFontTx/>
              <a:buNone/>
              <a:defRPr/>
            </a:pPr>
            <a:r>
              <a:rPr kumimoji="0" lang="en-IN" sz="36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mj-ea"/>
                <a:cs typeface="Times New Roman" panose="02020603050405020304" pitchFamily="18" charset="0"/>
              </a:rPr>
              <a:t> engines </a:t>
            </a:r>
          </a:p>
        </p:txBody>
      </p:sp>
      <p:sp>
        <p:nvSpPr>
          <p:cNvPr id="3" name="Content Placeholder 2"/>
          <p:cNvSpPr txBox="1"/>
          <p:nvPr/>
        </p:nvSpPr>
        <p:spPr>
          <a:xfrm>
            <a:off x="304800" y="1905000"/>
            <a:ext cx="4343400" cy="3881437"/>
          </a:xfrm>
          <a:prstGeom prst="rect">
            <a:avLst/>
          </a:prstGeom>
        </p:spPr>
        <p:txBody>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Use of gasoline results in pollution and </a:t>
            </a:r>
            <a:r>
              <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damage to the environment.</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The emission of </a:t>
            </a:r>
            <a:r>
              <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a:t>
            </a:r>
            <a:r>
              <a:rPr kumimoji="0" lang="en-IN" sz="1800" b="1" i="0" u="none" strike="noStrike" kern="1200" cap="none" spc="0" normalizeH="0" baseline="-25000" noProof="0" dirty="0">
                <a:ln>
                  <a:noFill/>
                </a:ln>
                <a:solidFill>
                  <a:srgbClr val="C00000"/>
                </a:solidFill>
                <a:effectLst/>
                <a:uLnTx/>
                <a:uFillTx/>
                <a:latin typeface="Times New Roman" panose="02020603050405020304" pitchFamily="18" charset="0"/>
                <a:cs typeface="Times New Roman" panose="02020603050405020304" pitchFamily="18" charset="0"/>
              </a:rPr>
              <a:t>2</a:t>
            </a: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 also results in Global Warming.</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The fossil fuels are present in limited quantity and are </a:t>
            </a:r>
            <a:r>
              <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depleting</a:t>
            </a: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 at a very fast pace.</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Cost of petroleum products is </a:t>
            </a:r>
            <a:r>
              <a:rPr lang="en-IN" b="1" dirty="0">
                <a:solidFill>
                  <a:srgbClr val="C00000"/>
                </a:solidFill>
                <a:latin typeface="Times New Roman" panose="02020603050405020304" pitchFamily="18" charset="0"/>
                <a:cs typeface="Times New Roman" panose="02020603050405020304" pitchFamily="18" charset="0"/>
              </a:rPr>
              <a:t>high.</a:t>
            </a:r>
            <a:endPar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High maintenance </a:t>
            </a: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cost involved.</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charset="2"/>
              <a:buChar char=""/>
              <a:defRPr/>
            </a:pPr>
            <a:r>
              <a:rPr kumimoji="0" lang="en-IN" sz="1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Complexity of design.</a:t>
            </a:r>
          </a:p>
        </p:txBody>
      </p:sp>
      <p:pic>
        <p:nvPicPr>
          <p:cNvPr id="4" name="Picture 3" descr="Global-Warming-Cars.jpg"/>
          <p:cNvPicPr>
            <a:picLocks noChangeAspect="1"/>
          </p:cNvPicPr>
          <p:nvPr/>
        </p:nvPicPr>
        <p:blipFill>
          <a:blip r:embed="rId2"/>
          <a:stretch>
            <a:fillRect/>
          </a:stretch>
        </p:blipFill>
        <p:spPr>
          <a:xfrm>
            <a:off x="4648200" y="1600200"/>
            <a:ext cx="4087090" cy="2133600"/>
          </a:xfrm>
          <a:prstGeom prst="rect">
            <a:avLst/>
          </a:prstGeom>
        </p:spPr>
      </p:pic>
      <p:pic>
        <p:nvPicPr>
          <p:cNvPr id="5" name="Picture 4" descr="download.png"/>
          <p:cNvPicPr>
            <a:picLocks noChangeAspect="1"/>
          </p:cNvPicPr>
          <p:nvPr/>
        </p:nvPicPr>
        <p:blipFill>
          <a:blip r:embed="rId3"/>
          <a:stretch>
            <a:fillRect/>
          </a:stretch>
        </p:blipFill>
        <p:spPr>
          <a:xfrm>
            <a:off x="4572000" y="3733800"/>
            <a:ext cx="4170968" cy="3124200"/>
          </a:xfrm>
          <a:prstGeom prst="rect">
            <a:avLst/>
          </a:prstGeom>
        </p:spPr>
      </p:pic>
      <p:sp>
        <p:nvSpPr>
          <p:cNvPr id="6" name="Footer Placeholder 5">
            <a:extLst>
              <a:ext uri="{FF2B5EF4-FFF2-40B4-BE49-F238E27FC236}">
                <a16:creationId xmlns:a16="http://schemas.microsoft.com/office/drawing/2014/main" id="{874D552A-9DE7-F37B-D9ED-1E7081EA1CBD}"/>
              </a:ext>
            </a:extLst>
          </p:cNvPr>
          <p:cNvSpPr>
            <a:spLocks noGrp="1"/>
          </p:cNvSpPr>
          <p:nvPr>
            <p:ph type="ftr" sz="quarter" idx="11"/>
          </p:nvPr>
        </p:nvSpPr>
        <p:spPr/>
        <p:txBody>
          <a:bodyPr/>
          <a:lstStyle/>
          <a:p>
            <a:r>
              <a:rPr lang="en-US"/>
              <a:t>ANJERI PHELESTUS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BCC0-FE81-E68B-0257-A27B654E63DD}"/>
              </a:ext>
            </a:extLst>
          </p:cNvPr>
          <p:cNvSpPr>
            <a:spLocks noGrp="1"/>
          </p:cNvSpPr>
          <p:nvPr>
            <p:ph type="title"/>
          </p:nvPr>
        </p:nvSpPr>
        <p:spPr/>
        <p:txBody>
          <a:bodyPr>
            <a:normAutofit/>
          </a:bodyPr>
          <a:lstStyle/>
          <a:p>
            <a:r>
              <a:rPr kumimoji="0" lang="en-US" sz="5400" b="1" i="0" u="none" strike="noStrike" kern="1200" cap="none" spc="0" normalizeH="0" baseline="0" noProof="0" dirty="0">
                <a:ln>
                  <a:noFill/>
                </a:ln>
                <a:solidFill>
                  <a:srgbClr val="90C226"/>
                </a:solidFill>
                <a:effectLst/>
                <a:uLnTx/>
                <a:uFillTx/>
                <a:latin typeface="Trebuchet MS" panose="020B0603020202020204"/>
                <a:ea typeface="+mj-ea"/>
                <a:cs typeface="+mj-cs"/>
              </a:rPr>
              <a:t>Working of a C.A.E.</a:t>
            </a:r>
            <a:endParaRPr lang="en-KE" dirty="0"/>
          </a:p>
        </p:txBody>
      </p:sp>
      <p:sp>
        <p:nvSpPr>
          <p:cNvPr id="3" name="Content Placeholder 2">
            <a:extLst>
              <a:ext uri="{FF2B5EF4-FFF2-40B4-BE49-F238E27FC236}">
                <a16:creationId xmlns:a16="http://schemas.microsoft.com/office/drawing/2014/main" id="{CF748C64-2CD7-2B5A-60E6-D2027F42C206}"/>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It works only with two strokes that is a intake/compression stroke and a exhaust stroke/power stroke which requires two piston movement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(one cycle) in order to generate </a:t>
            </a:r>
            <a:r>
              <a:rPr kumimoji="0" lang="en-US" sz="2800" b="0" i="0" u="sng"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2"/>
              </a:rPr>
              <a:t>power</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KE" dirty="0"/>
          </a:p>
        </p:txBody>
      </p:sp>
      <p:sp>
        <p:nvSpPr>
          <p:cNvPr id="4" name="Footer Placeholder 3">
            <a:extLst>
              <a:ext uri="{FF2B5EF4-FFF2-40B4-BE49-F238E27FC236}">
                <a16:creationId xmlns:a16="http://schemas.microsoft.com/office/drawing/2014/main" id="{BA113447-3963-C319-893B-AE159B130725}"/>
              </a:ext>
            </a:extLst>
          </p:cNvPr>
          <p:cNvSpPr>
            <a:spLocks noGrp="1"/>
          </p:cNvSpPr>
          <p:nvPr>
            <p:ph type="ftr" sz="quarter" idx="11"/>
          </p:nvPr>
        </p:nvSpPr>
        <p:spPr/>
        <p:txBody>
          <a:bodyPr/>
          <a:lstStyle/>
          <a:p>
            <a:r>
              <a:rPr lang="en-US"/>
              <a:t>ANJERI PHELESTUS</a:t>
            </a:r>
          </a:p>
        </p:txBody>
      </p:sp>
    </p:spTree>
    <p:extLst>
      <p:ext uri="{BB962C8B-B14F-4D97-AF65-F5344CB8AC3E}">
        <p14:creationId xmlns:p14="http://schemas.microsoft.com/office/powerpoint/2010/main" val="175242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B46F0C-470E-E0D2-2B76-CDA3B31EDE8C}"/>
              </a:ext>
            </a:extLst>
          </p:cNvPr>
          <p:cNvSpPr>
            <a:spLocks noGrp="1"/>
          </p:cNvSpPr>
          <p:nvPr>
            <p:ph type="ftr" sz="quarter" idx="11"/>
          </p:nvPr>
        </p:nvSpPr>
        <p:spPr/>
        <p:txBody>
          <a:bodyPr/>
          <a:lstStyle/>
          <a:p>
            <a:r>
              <a:rPr lang="en-US"/>
              <a:t>ANJERI PHELESTUS</a:t>
            </a:r>
          </a:p>
        </p:txBody>
      </p:sp>
      <p:sp>
        <p:nvSpPr>
          <p:cNvPr id="4" name="TextBox 3">
            <a:extLst>
              <a:ext uri="{FF2B5EF4-FFF2-40B4-BE49-F238E27FC236}">
                <a16:creationId xmlns:a16="http://schemas.microsoft.com/office/drawing/2014/main" id="{69D5E203-77C9-C947-BD95-F8728F4E4DED}"/>
              </a:ext>
            </a:extLst>
          </p:cNvPr>
          <p:cNvSpPr txBox="1"/>
          <p:nvPr/>
        </p:nvSpPr>
        <p:spPr>
          <a:xfrm>
            <a:off x="304800" y="451510"/>
            <a:ext cx="7924800" cy="3139321"/>
          </a:xfrm>
          <a:prstGeom prst="rect">
            <a:avLst/>
          </a:prstGeom>
          <a:noFill/>
        </p:spPr>
        <p:txBody>
          <a:bodyPr wrap="square">
            <a:spAutoFit/>
          </a:bodyPr>
          <a:lstStyle/>
          <a:p>
            <a:r>
              <a:rPr lang="en-US" b="0" i="0" dirty="0">
                <a:solidFill>
                  <a:srgbClr val="000000"/>
                </a:solidFill>
                <a:effectLst/>
                <a:latin typeface="Arial" panose="020B0604020202020204" pitchFamily="34" charset="0"/>
              </a:rPr>
              <a:t>The engine is able do produce power after one cycle because the exhaust and intake of the gas occurs simultaneously. There is a valve for the intake stroke that opens and closes due to changing pressures. In addition, due to its frequent contact with moving components, the </a:t>
            </a:r>
            <a:r>
              <a:rPr lang="en-US" b="0" i="0" u="none" strike="noStrike" dirty="0">
                <a:solidFill>
                  <a:srgbClr val="0645AD"/>
                </a:solidFill>
                <a:effectLst/>
                <a:latin typeface="Arial" panose="020B0604020202020204" pitchFamily="34" charset="0"/>
                <a:hlinkClick r:id="rId2" tooltip="Fuel"/>
              </a:rPr>
              <a:t>fuel</a:t>
            </a:r>
            <a:r>
              <a:rPr lang="en-US" b="0" i="0" dirty="0">
                <a:solidFill>
                  <a:srgbClr val="000000"/>
                </a:solidFill>
                <a:effectLst/>
                <a:latin typeface="Arial" panose="020B0604020202020204" pitchFamily="34" charset="0"/>
              </a:rPr>
              <a:t> is mixed with </a:t>
            </a:r>
            <a:r>
              <a:rPr lang="en-US" b="0" i="0" u="none" strike="noStrike" dirty="0">
                <a:solidFill>
                  <a:srgbClr val="0645AD"/>
                </a:solidFill>
                <a:effectLst/>
                <a:latin typeface="Arial" panose="020B0604020202020204" pitchFamily="34" charset="0"/>
                <a:hlinkClick r:id="rId3" tooltip="Oil"/>
              </a:rPr>
              <a:t>oil</a:t>
            </a:r>
            <a:r>
              <a:rPr lang="en-US" b="0" i="0" dirty="0">
                <a:solidFill>
                  <a:srgbClr val="000000"/>
                </a:solidFill>
                <a:effectLst/>
                <a:latin typeface="Arial" panose="020B0604020202020204" pitchFamily="34" charset="0"/>
              </a:rPr>
              <a:t> to add lubrication, allowing smoother strokes.</a:t>
            </a:r>
          </a:p>
          <a:p>
            <a:pPr algn="l">
              <a:buFont typeface="+mj-lt"/>
              <a:buAutoNum type="arabicPeriod"/>
            </a:pPr>
            <a:r>
              <a:rPr lang="en-US" b="1" i="0" dirty="0">
                <a:solidFill>
                  <a:srgbClr val="000000"/>
                </a:solidFill>
                <a:effectLst/>
                <a:latin typeface="Arial" panose="020B0604020202020204" pitchFamily="34" charset="0"/>
              </a:rPr>
              <a:t>Compression stroke:</a:t>
            </a:r>
            <a:r>
              <a:rPr lang="en-US" b="0" i="0" dirty="0">
                <a:solidFill>
                  <a:srgbClr val="000000"/>
                </a:solidFill>
                <a:effectLst/>
                <a:latin typeface="Arial" panose="020B0604020202020204" pitchFamily="34" charset="0"/>
              </a:rPr>
              <a:t> The inlet port opens, the </a:t>
            </a:r>
            <a:r>
              <a:rPr lang="en-US" b="0" i="0" u="none" strike="noStrike" dirty="0">
                <a:solidFill>
                  <a:srgbClr val="0645AD"/>
                </a:solidFill>
                <a:effectLst/>
                <a:latin typeface="Arial" panose="020B0604020202020204" pitchFamily="34" charset="0"/>
                <a:hlinkClick r:id="rId4" tooltip="Air"/>
              </a:rPr>
              <a:t>air</a:t>
            </a:r>
            <a:r>
              <a:rPr lang="en-US" b="0" i="0" dirty="0">
                <a:solidFill>
                  <a:srgbClr val="000000"/>
                </a:solidFill>
                <a:effectLst/>
                <a:latin typeface="Arial" panose="020B0604020202020204" pitchFamily="34" charset="0"/>
              </a:rPr>
              <a:t>-fuel mixture enters the chamber and the piston moves upwards compressing this mixture. A </a:t>
            </a:r>
            <a:r>
              <a:rPr lang="en-US" b="0" i="0" u="none" strike="noStrike" dirty="0">
                <a:solidFill>
                  <a:srgbClr val="0645AD"/>
                </a:solidFill>
                <a:effectLst/>
                <a:latin typeface="Arial" panose="020B0604020202020204" pitchFamily="34" charset="0"/>
                <a:hlinkClick r:id="rId5" tooltip="Spark plug"/>
              </a:rPr>
              <a:t>spark plug</a:t>
            </a:r>
            <a:r>
              <a:rPr lang="en-US" b="0" i="0" dirty="0">
                <a:solidFill>
                  <a:srgbClr val="000000"/>
                </a:solidFill>
                <a:effectLst/>
                <a:latin typeface="Arial" panose="020B0604020202020204" pitchFamily="34" charset="0"/>
              </a:rPr>
              <a:t> ignites the compressed fuel and begins the power stroke.</a:t>
            </a:r>
          </a:p>
          <a:p>
            <a:pPr algn="l">
              <a:buFont typeface="+mj-lt"/>
              <a:buAutoNum type="arabicPeriod"/>
            </a:pPr>
            <a:r>
              <a:rPr lang="en-US" b="1" i="0" dirty="0">
                <a:solidFill>
                  <a:srgbClr val="000000"/>
                </a:solidFill>
                <a:effectLst/>
                <a:latin typeface="Arial" panose="020B0604020202020204" pitchFamily="34" charset="0"/>
              </a:rPr>
              <a:t>Power stroke:</a:t>
            </a:r>
            <a:r>
              <a:rPr lang="en-US" b="0" i="0" dirty="0">
                <a:solidFill>
                  <a:srgbClr val="000000"/>
                </a:solidFill>
                <a:effectLst/>
                <a:latin typeface="Arial" panose="020B0604020202020204" pitchFamily="34" charset="0"/>
              </a:rPr>
              <a:t> The heated gas exerts high pressure on the piston, the piston moves downward (expansion), waste heat is exhausted.</a:t>
            </a:r>
          </a:p>
          <a:p>
            <a:endParaRPr lang="en-KE" dirty="0"/>
          </a:p>
        </p:txBody>
      </p:sp>
      <p:pic>
        <p:nvPicPr>
          <p:cNvPr id="3" name="Picture 2">
            <a:extLst>
              <a:ext uri="{FF2B5EF4-FFF2-40B4-BE49-F238E27FC236}">
                <a16:creationId xmlns:a16="http://schemas.microsoft.com/office/drawing/2014/main" id="{3F0F89E0-78C4-D879-E7A7-279EB2C8293A}"/>
              </a:ext>
            </a:extLst>
          </p:cNvPr>
          <p:cNvPicPr>
            <a:picLocks noChangeAspect="1"/>
          </p:cNvPicPr>
          <p:nvPr/>
        </p:nvPicPr>
        <p:blipFill>
          <a:blip r:embed="rId6"/>
          <a:stretch>
            <a:fillRect/>
          </a:stretch>
        </p:blipFill>
        <p:spPr>
          <a:xfrm>
            <a:off x="2438400" y="3590830"/>
            <a:ext cx="3962400" cy="2632999"/>
          </a:xfrm>
          <a:prstGeom prst="rect">
            <a:avLst/>
          </a:prstGeom>
        </p:spPr>
      </p:pic>
    </p:spTree>
    <p:extLst>
      <p:ext uri="{BB962C8B-B14F-4D97-AF65-F5344CB8AC3E}">
        <p14:creationId xmlns:p14="http://schemas.microsoft.com/office/powerpoint/2010/main" val="275230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IN" sz="5400" b="1" dirty="0"/>
              <a:t>Compression stroke</a:t>
            </a:r>
          </a:p>
        </p:txBody>
      </p:sp>
      <p:sp>
        <p:nvSpPr>
          <p:cNvPr id="3" name="Content Placeholder 2"/>
          <p:cNvSpPr>
            <a:spLocks noGrp="1"/>
          </p:cNvSpPr>
          <p:nvPr>
            <p:ph idx="1"/>
          </p:nvPr>
        </p:nvSpPr>
        <p:spPr>
          <a:xfrm flipV="1">
            <a:off x="457200" y="1203327"/>
            <a:ext cx="8077200" cy="4838036"/>
          </a:xfrm>
        </p:spPr>
        <p:txBody>
          <a:bodyPr numCol="2">
            <a:normAutofit/>
          </a:bodyPr>
          <a:lstStyle/>
          <a:p>
            <a:pPr marL="0" indent="0">
              <a:buNone/>
            </a:pPr>
            <a:endParaRPr lang="en-US" sz="2800" dirty="0"/>
          </a:p>
        </p:txBody>
      </p:sp>
      <p:sp>
        <p:nvSpPr>
          <p:cNvPr id="4" name="Footer Placeholder 3">
            <a:extLst>
              <a:ext uri="{FF2B5EF4-FFF2-40B4-BE49-F238E27FC236}">
                <a16:creationId xmlns:a16="http://schemas.microsoft.com/office/drawing/2014/main" id="{88100EF4-21CE-3D82-82E8-873E24D2EC5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ANJERI PHELESTUS</a:t>
            </a:r>
          </a:p>
        </p:txBody>
      </p:sp>
      <p:pic>
        <p:nvPicPr>
          <p:cNvPr id="5" name="Picture 4" descr="animated-piston.gif"/>
          <p:cNvPicPr>
            <a:picLocks noChangeAspect="1"/>
          </p:cNvPicPr>
          <p:nvPr/>
        </p:nvPicPr>
        <p:blipFill>
          <a:blip r:embed="rId2"/>
          <a:stretch>
            <a:fillRect/>
          </a:stretch>
        </p:blipFill>
        <p:spPr>
          <a:xfrm>
            <a:off x="4953000" y="3313121"/>
            <a:ext cx="3016078" cy="2513398"/>
          </a:xfrm>
          <a:prstGeom prst="rect">
            <a:avLst/>
          </a:prstGeom>
        </p:spPr>
      </p:pic>
      <p:pic>
        <p:nvPicPr>
          <p:cNvPr id="7" name="Picture 6" descr="animated-piston.gif">
            <a:extLst>
              <a:ext uri="{FF2B5EF4-FFF2-40B4-BE49-F238E27FC236}">
                <a16:creationId xmlns:a16="http://schemas.microsoft.com/office/drawing/2014/main" id="{E6E2A9A6-7576-B775-CDA5-2E7CCDB57955}"/>
              </a:ext>
            </a:extLst>
          </p:cNvPr>
          <p:cNvPicPr>
            <a:picLocks noChangeAspect="1"/>
          </p:cNvPicPr>
          <p:nvPr/>
        </p:nvPicPr>
        <p:blipFill>
          <a:blip r:embed="rId2"/>
          <a:stretch>
            <a:fillRect/>
          </a:stretch>
        </p:blipFill>
        <p:spPr>
          <a:xfrm>
            <a:off x="2514600" y="1310059"/>
            <a:ext cx="5454478" cy="45453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229600" cy="533399"/>
          </a:xfrm>
        </p:spPr>
        <p:txBody>
          <a:bodyPr/>
          <a:lstStyle/>
          <a:p>
            <a:pPr marL="0" indent="0" algn="ctr">
              <a:buNone/>
            </a:pPr>
            <a:r>
              <a:rPr lang="en-IN" sz="2400" b="1" dirty="0"/>
              <a:t>  Stroke 2/ power stroke/exhaust stroke </a:t>
            </a:r>
          </a:p>
          <a:p>
            <a:endParaRPr lang="en-IN" dirty="0"/>
          </a:p>
        </p:txBody>
      </p:sp>
      <p:sp>
        <p:nvSpPr>
          <p:cNvPr id="2" name="Footer Placeholder 1">
            <a:extLst>
              <a:ext uri="{FF2B5EF4-FFF2-40B4-BE49-F238E27FC236}">
                <a16:creationId xmlns:a16="http://schemas.microsoft.com/office/drawing/2014/main" id="{63D149AE-1C70-ADC7-77D3-29CA1C1A629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ANJERI PHELESTUS</a:t>
            </a:r>
          </a:p>
        </p:txBody>
      </p:sp>
      <p:pic>
        <p:nvPicPr>
          <p:cNvPr id="5" name="Picture 4" descr="moving_piston_animation.gif"/>
          <p:cNvPicPr>
            <a:picLocks noChangeAspect="1"/>
          </p:cNvPicPr>
          <p:nvPr/>
        </p:nvPicPr>
        <p:blipFill>
          <a:blip r:embed="rId2"/>
          <a:stretch>
            <a:fillRect/>
          </a:stretch>
        </p:blipFill>
        <p:spPr>
          <a:xfrm>
            <a:off x="6248400" y="3048000"/>
            <a:ext cx="1828800" cy="3135086"/>
          </a:xfrm>
          <a:prstGeom prst="rect">
            <a:avLst/>
          </a:prstGeom>
        </p:spPr>
      </p:pic>
      <p:pic>
        <p:nvPicPr>
          <p:cNvPr id="6" name="Picture 5" descr="bdc to tdc.jpg"/>
          <p:cNvPicPr>
            <a:picLocks noChangeAspect="1"/>
          </p:cNvPicPr>
          <p:nvPr/>
        </p:nvPicPr>
        <p:blipFill>
          <a:blip r:embed="rId3"/>
          <a:stretch>
            <a:fillRect/>
          </a:stretch>
        </p:blipFill>
        <p:spPr>
          <a:xfrm>
            <a:off x="838200" y="1866900"/>
            <a:ext cx="4724400" cy="2362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81000" y="38100"/>
            <a:ext cx="6584764"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Operation of  Compressed Air Powered Engine</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28" name="Rectangle 4"/>
          <p:cNvSpPr>
            <a:spLocks noChangeArrowheads="1"/>
          </p:cNvSpPr>
          <p:nvPr/>
        </p:nvSpPr>
        <p:spPr bwMode="auto">
          <a:xfrm>
            <a:off x="609600" y="581482"/>
            <a:ext cx="8026400" cy="628877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Compression Stroke</a:t>
            </a: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KE" sz="1800" dirty="0">
                <a:effectLst/>
                <a:latin typeface="Calibri" panose="020F0502020204030204" pitchFamily="34" charset="0"/>
                <a:ea typeface="Calibri" panose="020F0502020204030204" pitchFamily="34" charset="0"/>
                <a:cs typeface="Times New Roman" panose="02020603050405020304" pitchFamily="18" charset="0"/>
              </a:rPr>
              <a:t>The piston moves from TDC (Top-Dead-Cent</a:t>
            </a:r>
            <a:r>
              <a:rPr lang="en-US" sz="1800" dirty="0">
                <a:effectLst/>
                <a:latin typeface="Calibri" panose="020F0502020204030204" pitchFamily="34" charset="0"/>
                <a:ea typeface="Calibri" panose="020F0502020204030204" pitchFamily="34" charset="0"/>
                <a:cs typeface="Times New Roman" panose="02020603050405020304" pitchFamily="18" charset="0"/>
              </a:rPr>
              <a:t>re</a:t>
            </a:r>
            <a:r>
              <a:rPr lang="en-KE" sz="1800" dirty="0">
                <a:effectLst/>
                <a:latin typeface="Calibri" panose="020F0502020204030204" pitchFamily="34" charset="0"/>
                <a:ea typeface="Calibri" panose="020F0502020204030204" pitchFamily="34" charset="0"/>
                <a:cs typeface="Times New Roman" panose="02020603050405020304" pitchFamily="18" charset="0"/>
              </a:rPr>
              <a:t>) to BDC (Bottom-Dead-Cent</a:t>
            </a:r>
            <a:r>
              <a:rPr lang="en-US" sz="1800" dirty="0">
                <a:effectLst/>
                <a:latin typeface="Calibri" panose="020F0502020204030204" pitchFamily="34" charset="0"/>
                <a:ea typeface="Calibri" panose="020F0502020204030204" pitchFamily="34" charset="0"/>
                <a:cs typeface="Times New Roman" panose="02020603050405020304" pitchFamily="18" charset="0"/>
              </a:rPr>
              <a:t>re</a:t>
            </a:r>
            <a:r>
              <a:rPr lang="en-KE" sz="1800" dirty="0">
                <a:effectLst/>
                <a:latin typeface="Calibri" panose="020F0502020204030204" pitchFamily="34" charset="0"/>
                <a:ea typeface="Calibri" panose="020F0502020204030204" pitchFamily="34" charset="0"/>
                <a:cs typeface="Times New Roman" panose="02020603050405020304" pitchFamily="18" charset="0"/>
              </a:rPr>
              <a:t>) letting the fresh air enter the combustion chamber. The fresh air-fuel mixture gets into the combustion chamber through the crankcase. In this stroke, the crankshaft makes the rotation of 180</a:t>
            </a:r>
            <a:r>
              <a:rPr lang="en-KE" sz="18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KE" sz="18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b="1" dirty="0"/>
              <a:t> </a:t>
            </a:r>
            <a:r>
              <a:rPr lang="en-US" b="1" dirty="0">
                <a:latin typeface="Times New Roman" panose="02020603050405020304" pitchFamily="18" charset="0"/>
                <a:cs typeface="Times New Roman" panose="02020603050405020304" pitchFamily="18" charset="0"/>
              </a:rPr>
              <a:t>Exhaust Stroke</a:t>
            </a:r>
          </a:p>
          <a:p>
            <a:r>
              <a:rPr lang="en-KE" sz="1800" dirty="0">
                <a:effectLst/>
                <a:latin typeface="Calibri" panose="020F0502020204030204" pitchFamily="34" charset="0"/>
                <a:ea typeface="Calibri" panose="020F0502020204030204" pitchFamily="34" charset="0"/>
                <a:cs typeface="Times New Roman" panose="02020603050405020304" pitchFamily="18" charset="0"/>
              </a:rPr>
              <a:t>The piston is pushed from BDC to TDC. As a result, the fuel-air mixture gets compressed and the spark plug ignites the mixture. The mixture expands and the piston is pushed down. The inlet port is open during the upstroke. While the inlet port is opened, the mixture gets sucked inside the crankcase. When the mixture is pushed up into the combustion chamber during the previous upstroke, a partial vacuum is created as no mixture is left behind in the crankcase. This mixture is ready to go into the combustion chamber during downstroke but remains in the crankcase until the piston goes up to TDC. In this stroke, the crankshaft makes the rotation of 180</a:t>
            </a:r>
            <a:r>
              <a:rPr lang="en-KE" sz="18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KE"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KE" sz="1800" dirty="0">
                <a:effectLst/>
                <a:latin typeface="Calibri" panose="020F0502020204030204" pitchFamily="34" charset="0"/>
                <a:ea typeface="Calibri" panose="020F0502020204030204" pitchFamily="34" charset="0"/>
                <a:cs typeface="Times New Roman" panose="02020603050405020304" pitchFamily="18" charset="0"/>
              </a:rPr>
              <a:t>From the 2nd downstroke onwards the exhaust gases get expelled out from one side while a fresh mixture enters into the combustion chamber simultaneously due to a partial vacuum created in the combustion chamber after the removal of exhaust gases. This is the beauty of the engine. Both things happen at the same time which makes it a 2-stroke engine.</a:t>
            </a:r>
          </a:p>
          <a:p>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28BE385-101C-85F8-D816-6372046DDD0B}"/>
              </a:ext>
            </a:extLst>
          </p:cNvPr>
          <p:cNvSpPr>
            <a:spLocks noGrp="1"/>
          </p:cNvSpPr>
          <p:nvPr>
            <p:ph type="ftr" sz="quarter" idx="11"/>
          </p:nvPr>
        </p:nvSpPr>
        <p:spPr>
          <a:xfrm>
            <a:off x="508000" y="6400800"/>
            <a:ext cx="4723209" cy="419100"/>
          </a:xfrm>
        </p:spPr>
        <p:txBody>
          <a:bodyPr/>
          <a:lstStyle/>
          <a:p>
            <a:r>
              <a:rPr lang="en-US" dirty="0"/>
              <a:t>ANJERI PHELESTUS</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418</TotalTime>
  <Words>1929</Words>
  <Application>Microsoft Office PowerPoint</Application>
  <PresentationFormat>On-screen Show (4:3)</PresentationFormat>
  <Paragraphs>270</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Constantia</vt:lpstr>
      <vt:lpstr>Corbel</vt:lpstr>
      <vt:lpstr>Sitka Small</vt:lpstr>
      <vt:lpstr>Times New Roman</vt:lpstr>
      <vt:lpstr>Trebuchet MS</vt:lpstr>
      <vt:lpstr>Tw Cen MT</vt:lpstr>
      <vt:lpstr>Wingdings</vt:lpstr>
      <vt:lpstr>Wingdings 3</vt:lpstr>
      <vt:lpstr>Basis</vt:lpstr>
      <vt:lpstr>PowerPoint Presentation</vt:lpstr>
      <vt:lpstr>PowerPoint Presentation</vt:lpstr>
      <vt:lpstr>PowerPoint Presentation</vt:lpstr>
      <vt:lpstr>PowerPoint Presentation</vt:lpstr>
      <vt:lpstr>Working of a C.A.E.</vt:lpstr>
      <vt:lpstr>PowerPoint Presentation</vt:lpstr>
      <vt:lpstr>Compression stroke</vt:lpstr>
      <vt:lpstr>PowerPoint Presentation</vt:lpstr>
      <vt:lpstr>PowerPoint Presentation</vt:lpstr>
      <vt:lpstr>Building Compressed Air Engine From Conventional Engine.</vt:lpstr>
      <vt:lpstr>Alterations in Camshafts.</vt:lpstr>
      <vt:lpstr>Modification in the cam. </vt:lpstr>
      <vt:lpstr>PowerPoint Presentation</vt:lpstr>
      <vt:lpstr>PowerPoint Presentation</vt:lpstr>
      <vt:lpstr>PowerPoint Presentation</vt:lpstr>
      <vt:lpstr>BODY OF THE CAR</vt:lpstr>
      <vt:lpstr>WORKING</vt:lpstr>
      <vt:lpstr>PowerPoint Presentation</vt:lpstr>
      <vt:lpstr>PowerPoint Presentation</vt:lpstr>
      <vt:lpstr>PowerPoint Presentation</vt:lpstr>
      <vt:lpstr>PowerPoint Presentation</vt:lpstr>
      <vt:lpstr>COMPARISON WITH ELECTRICAL VEHICLE’S </vt:lpstr>
      <vt:lpstr>PowerPoint Presentation</vt:lpstr>
      <vt:lpstr>PowerPoint Presentation</vt:lpstr>
      <vt:lpstr>PowerPoint Presentation</vt:lpstr>
      <vt:lpstr>PowerPoint Presentation</vt:lpstr>
      <vt:lpstr>PowerPoint Presentation</vt:lpstr>
      <vt:lpstr>Block diagram</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Compressed air vehicle</dc:title>
  <dc:creator>ismail annigeri</dc:creator>
  <cp:lastModifiedBy>yoceangroupltd@gmail.com</cp:lastModifiedBy>
  <cp:revision>94</cp:revision>
  <cp:lastPrinted>2023-01-17T12:14:06Z</cp:lastPrinted>
  <dcterms:created xsi:type="dcterms:W3CDTF">2016-02-20T14:35:00Z</dcterms:created>
  <dcterms:modified xsi:type="dcterms:W3CDTF">2023-01-19T06:59:38Z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2182EF7BCA5B4CDF8667E3BF9B1FA609</vt:lpwstr>
  </property>
  <property fmtid="{D5CDD505-2E9C-101B-9397-08002B2CF9AE}" pid="3" name="KSOProductBuildVer">
    <vt:lpwstr>1033-11.2.0.11440</vt:lpwstr>
  </property>
</Properties>
</file>